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 id="2147484545" r:id="rId2"/>
    <p:sldMasterId id="2147484552" r:id="rId3"/>
    <p:sldMasterId id="2147484559" r:id="rId4"/>
  </p:sldMasterIdLst>
  <p:notesMasterIdLst>
    <p:notesMasterId r:id="rId29"/>
  </p:notesMasterIdLst>
  <p:handoutMasterIdLst>
    <p:handoutMasterId r:id="rId30"/>
  </p:handoutMasterIdLst>
  <p:sldIdLst>
    <p:sldId id="1610" r:id="rId5"/>
    <p:sldId id="1647" r:id="rId6"/>
    <p:sldId id="1609" r:id="rId7"/>
    <p:sldId id="1633" r:id="rId8"/>
    <p:sldId id="1614" r:id="rId9"/>
    <p:sldId id="1634" r:id="rId10"/>
    <p:sldId id="1632" r:id="rId11"/>
    <p:sldId id="1635" r:id="rId12"/>
    <p:sldId id="1636" r:id="rId13"/>
    <p:sldId id="1606" r:id="rId14"/>
    <p:sldId id="1607" r:id="rId15"/>
    <p:sldId id="1608" r:id="rId16"/>
    <p:sldId id="1630" r:id="rId17"/>
    <p:sldId id="1631" r:id="rId18"/>
    <p:sldId id="1637" r:id="rId19"/>
    <p:sldId id="1638" r:id="rId20"/>
    <p:sldId id="1639" r:id="rId21"/>
    <p:sldId id="1641" r:id="rId22"/>
    <p:sldId id="1642" r:id="rId23"/>
    <p:sldId id="1646" r:id="rId24"/>
    <p:sldId id="1643" r:id="rId25"/>
    <p:sldId id="1644" r:id="rId26"/>
    <p:sldId id="1645" r:id="rId27"/>
    <p:sldId id="1502"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7D31"/>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2" autoAdjust="0"/>
    <p:restoredTop sz="72452" autoAdjust="0"/>
  </p:normalViewPr>
  <p:slideViewPr>
    <p:cSldViewPr snapToGrid="0">
      <p:cViewPr varScale="1">
        <p:scale>
          <a:sx n="75" d="100"/>
          <a:sy n="75" d="100"/>
        </p:scale>
        <p:origin x="1092" y="52"/>
      </p:cViewPr>
      <p:guideLst/>
    </p:cSldViewPr>
  </p:slideViewPr>
  <p:outlineViewPr>
    <p:cViewPr>
      <p:scale>
        <a:sx n="33" d="100"/>
        <a:sy n="33" d="100"/>
      </p:scale>
      <p:origin x="0" y="0"/>
    </p:cViewPr>
  </p:outlineViewPr>
  <p:notesTextViewPr>
    <p:cViewPr>
      <p:scale>
        <a:sx n="3" d="2"/>
        <a:sy n="3" d="2"/>
      </p:scale>
      <p:origin x="0" y="-2328"/>
    </p:cViewPr>
  </p:notesTextViewPr>
  <p:sorterViewPr>
    <p:cViewPr>
      <p:scale>
        <a:sx n="80" d="100"/>
        <a:sy n="80" d="100"/>
      </p:scale>
      <p:origin x="0" y="0"/>
    </p:cViewPr>
  </p:sorterViewPr>
  <p:notesViewPr>
    <p:cSldViewPr snapToGrid="0" showGuides="1">
      <p:cViewPr varScale="1">
        <p:scale>
          <a:sx n="69" d="100"/>
          <a:sy n="69" d="100"/>
        </p:scale>
        <p:origin x="3584"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pPr/>
      <dgm:t>
        <a:bodyPr/>
        <a:lstStyle/>
        <a:p>
          <a:pPr algn="ctr"/>
          <a:r>
            <a:rPr lang="en-US" sz="3200" dirty="0">
              <a:latin typeface="+mj-lt"/>
            </a:rPr>
            <a:t>Business Understanding</a:t>
          </a: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dirty="0">
              <a:latin typeface="+mj-lt"/>
            </a:rPr>
            <a:t>Data Acquisition and Understanding</a:t>
          </a: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dirty="0">
              <a:latin typeface="+mj-lt"/>
            </a:rPr>
            <a:t>Modeling</a:t>
          </a: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dirty="0">
              <a:latin typeface="+mj-lt"/>
            </a:rPr>
            <a:t>Deployment</a:t>
          </a: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dirty="0">
              <a:latin typeface="+mj-lt"/>
            </a:rPr>
            <a:t>Customer Acceptance</a:t>
          </a: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dirty="0"/>
            <a:t>Big Data</a:t>
          </a: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dirty="0"/>
            <a:t>Information Management</a:t>
          </a: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dirty="0"/>
            <a:t>Solutions</a:t>
          </a: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dirty="0"/>
            <a:t>Visualization</a:t>
          </a: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dirty="0"/>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dirty="0"/>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1_1" csCatId="accent1" phldr="1"/>
      <dgm:spPr/>
    </dgm:pt>
    <dgm:pt modelId="{FD07E91C-7046-43AA-B707-9B569F93A4ED}">
      <dgm:prSet phldrT="[Text]" custT="1"/>
      <dgm:spPr/>
      <dgm:t>
        <a:bodyPr/>
        <a:lstStyle/>
        <a:p>
          <a:r>
            <a:rPr lang="en-US" sz="2200" b="0" dirty="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dirty="0"/>
            <a:t>Facilities and Regions</a:t>
          </a:r>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dirty="0"/>
            <a:t>Resource Grouping</a:t>
          </a:r>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dirty="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dirty="0"/>
            <a:t>Auditing and Reporting</a:t>
          </a:r>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dirty="0"/>
            <a:t>Account security</a:t>
          </a:r>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dirty="0"/>
            <a:t>Cost management</a:t>
          </a:r>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dirty="0"/>
            <a:t>Options</a:t>
          </a:r>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dirty="0"/>
            <a:t>Optimization</a:t>
          </a:r>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dirty="0"/>
            <a:t>Regulatory requirements</a:t>
          </a:r>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dirty="0"/>
            <a:t>Dev/Test/Production</a:t>
          </a:r>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dirty="0"/>
            <a:t>Groups for monitoring and billing</a:t>
          </a:r>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dirty="0"/>
            <a:t>Redundancy</a:t>
          </a:r>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dirty="0"/>
            <a:t>Recovery strategies</a:t>
          </a:r>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dirty="0"/>
            <a:t>Outage fallbacks</a:t>
          </a:r>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dirty="0"/>
            <a:t>Telemetry data collection and storage</a:t>
          </a:r>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dirty="0"/>
            <a:t>Report distribution</a:t>
          </a:r>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dirty="0"/>
            <a:t>Automated alerts</a:t>
          </a:r>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dirty="0"/>
            <a:t>Networking and Hybrid</a:t>
          </a:r>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dirty="0"/>
            <a:t>Scheduling</a:t>
          </a:r>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dirty="0"/>
            <a:t>Migration</a:t>
          </a:r>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A28A5B03-93B4-4E25-83A8-4717663D0BE7}" srcId="{ADFEDC73-2B2E-43C0-AD58-725D1DCF174E}" destId="{581246C8-181E-4878-A601-2EC72759FF4F}" srcOrd="0" destOrd="0" parTransId="{9F246523-F18C-46DF-BC3A-109F69E5643D}" sibTransId="{B336225B-DA50-4301-A721-DA4E4D604FF3}"/>
    <dgm:cxn modelId="{A4CF5F03-1BDC-46C3-BB5F-D7FB2AD10F11}" type="presOf" srcId="{E412A020-3511-4A7A-8663-0AFBEDD8CBD9}" destId="{3C87AD43-0AD8-428C-9AFA-3554C295DCBC}" srcOrd="0" destOrd="0" presId="urn:microsoft.com/office/officeart/2005/8/layout/bList2"/>
    <dgm:cxn modelId="{8115C405-B7F1-4AD9-85FF-EFD658429021}" type="presOf" srcId="{9F92ED19-1724-43E6-95B0-EF6C9BED8AE0}" destId="{5ADC0861-C82E-454D-BD90-559DC9444550}"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A0DDAD0B-4378-4055-953D-CDA16C1CD9FB}" srcId="{1721E8E1-C089-4FFE-BBEE-283977BBB4E7}" destId="{7EDDF440-80B6-4AC2-B1A4-A3D252D2AFE3}" srcOrd="2" destOrd="0" parTransId="{509887BA-4129-457C-9D3E-6342D99FC8AD}" sibTransId="{8ECE8B4B-9696-4598-8BD4-1A99BEC022E2}"/>
    <dgm:cxn modelId="{5ACB850D-ACA0-44C7-BE8E-06F88377075D}" type="presOf" srcId="{C70DC36B-8303-4652-8BF1-0D84A29FCFED}" destId="{8969E77D-450B-4AA5-A0D7-1198EF98D262}" srcOrd="0" destOrd="2" presId="urn:microsoft.com/office/officeart/2005/8/layout/bList2"/>
    <dgm:cxn modelId="{F74A3914-DAB5-48DC-AA80-0FF44615F51F}" srcId="{BB06A51A-E5C3-4815-9A8A-26A9C315F2C9}" destId="{889BFDF4-ED80-4901-A111-25FB979B01BE}" srcOrd="1" destOrd="0" parTransId="{82699BE9-36A0-4364-B27B-092B1CAAF526}" sibTransId="{A9DA566C-6E73-4D9A-9E54-CDED553A92F0}"/>
    <dgm:cxn modelId="{A0393F14-4BFB-47E6-BF57-99C10F239377}" type="presOf" srcId="{4DDF4143-F981-4EAD-9C97-199D8ADE1CA6}" destId="{9D7E3D2A-F1CD-4DD9-A45E-2E38E6089D9D}" srcOrd="0"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9EFDD017-DECC-4072-A432-46931FD1BB70}" srcId="{7D7BEADE-5062-48DE-94DE-BDA19850E310}" destId="{26C202F7-81A9-4496-A14C-0F0C7A8288CA}" srcOrd="1" destOrd="0" parTransId="{05C5BA8B-6560-4107-9987-54D722D85CAA}" sibTransId="{67414826-CBBF-45DF-9390-37651B965F22}"/>
    <dgm:cxn modelId="{5F608C19-7B64-46D5-AB75-7C965B3F3EDB}" type="presOf" srcId="{FD07E91C-7046-43AA-B707-9B569F93A4ED}" destId="{737986F3-B851-4A5D-88F6-F1A82441DEF9}"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9FE6281E-9EFC-4BA8-9A09-B6362F7C11E5}" type="presOf" srcId="{4063D435-9797-4535-BFA9-1BF8D357480D}" destId="{8969E77D-450B-4AA5-A0D7-1198EF98D262}" srcOrd="0" destOrd="4" presId="urn:microsoft.com/office/officeart/2005/8/layout/bList2"/>
    <dgm:cxn modelId="{886ABD1F-DDD3-41FE-A0F4-73CC7C013FE2}" type="presOf" srcId="{3CF79882-1C47-4514-AA27-40C7C574C4DB}" destId="{DAFA15F9-F5B6-4406-AE11-5EFCF813A28C}" srcOrd="0" destOrd="0" presId="urn:microsoft.com/office/officeart/2005/8/layout/bList2"/>
    <dgm:cxn modelId="{24F3CD28-0D20-49AC-BCD1-8FC6900ACB49}" srcId="{FD07E91C-7046-43AA-B707-9B569F93A4ED}" destId="{5A40D569-A2CA-4DC5-8096-EB57FC79964E}" srcOrd="0" destOrd="0" parTransId="{148A1BAE-D94C-4F65-8937-B26F380FCE9C}" sibTransId="{27A97A85-62CE-4DC3-92D4-63A5935C3A59}"/>
    <dgm:cxn modelId="{5F47D529-1380-4CFC-9214-41B5AAC1EC50}" type="presOf" srcId="{CA1FB632-7D23-4C74-8661-3F621065FC5B}" destId="{A8EB758A-B470-4A99-84C6-32322A8C0C2A}"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B8BC912C-2FBB-41E7-B551-DD1410B8345C}" type="presOf" srcId="{BB06A51A-E5C3-4815-9A8A-26A9C315F2C9}" destId="{102AB124-12EB-480F-B510-081B528C8CEC}"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14285239-5302-4F2C-8270-10576C429FF3}" srcId="{ADFEDC73-2B2E-43C0-AD58-725D1DCF174E}" destId="{B78AF61E-4D36-4D1D-9D94-995D08DC924F}" srcOrd="3" destOrd="0" parTransId="{91C7963C-DC2B-4128-A4EA-CE355504906C}" sibTransId="{6B4205C2-1472-4635-B2BB-0C5BB42B6199}"/>
    <dgm:cxn modelId="{9BBB423C-1B97-488A-986C-3AD7F31D81C8}" type="presOf" srcId="{FEB09DC5-8F2D-459A-9EE5-514B87A88EEB}" destId="{9D7E3D2A-F1CD-4DD9-A45E-2E38E6089D9D}"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85A7A5E-C6D0-4FC0-9B37-CAE1BCBE69B3}" type="presOf" srcId="{839741EB-AF70-4F04-8CE1-CB6A354BDA2D}" destId="{0C665551-770F-4D57-ADD8-1E8A28F25433}" srcOrd="1"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7094B344-5CE1-434F-A554-2075FD909E67}" type="presOf" srcId="{3AEB83EA-4798-41AA-9117-F3038C37D71B}" destId="{91E02F7E-BB11-4B8F-B641-4866397949A8}"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4C4EBE4C-B5CE-4AA7-837B-BDC5955EE20E}" srcId="{7D7BEADE-5062-48DE-94DE-BDA19850E310}" destId="{3CF79882-1C47-4514-AA27-40C7C574C4DB}" srcOrd="0" destOrd="0" parTransId="{8E2A1C3C-4237-4BC2-8069-1AA25F374816}" sibTransId="{C092D800-1BAB-4DAA-A0A3-AA1E090E212B}"/>
    <dgm:cxn modelId="{B41ACD74-4B5E-41C9-819B-F94070C5F62C}" type="presOf" srcId="{5A40D569-A2CA-4DC5-8096-EB57FC79964E}" destId="{8969E77D-450B-4AA5-A0D7-1198EF98D262}" srcOrd="0" destOrd="0" presId="urn:microsoft.com/office/officeart/2005/8/layout/bList2"/>
    <dgm:cxn modelId="{61A15875-801D-4922-B416-70F4FFAD4EA5}" srcId="{BF86B76B-4D25-48D0-9D7B-39A830F7D6BC}" destId="{BB06A51A-E5C3-4815-9A8A-26A9C315F2C9}" srcOrd="1" destOrd="0" parTransId="{3B1A6EF0-EDC6-4F66-8B33-1341E176D8C1}" sibTransId="{9F92ED19-1724-43E6-95B0-EF6C9BED8AE0}"/>
    <dgm:cxn modelId="{E60B8855-41FE-4451-8269-7FF01286C5DB}" type="presOf" srcId="{4984D47A-45EE-4FDD-B815-BA171D1C5A36}" destId="{63298AE1-0B1E-4F2F-9FE9-40C2F82C9870}"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CE542488-D4E0-4ACF-B51E-EE1D6AEB6F65}" srcId="{CA1FB632-7D23-4C74-8661-3F621065FC5B}" destId="{A2551323-DBDF-4347-A140-A437DF87E43D}" srcOrd="1" destOrd="0" parTransId="{DDDE3D95-6301-43DF-AC7C-8770E3C744F9}" sibTransId="{6959CC38-679D-4D2C-B824-EE08B52585BF}"/>
    <dgm:cxn modelId="{0D2D9288-5573-4729-9220-79BC56DC0B7A}" type="presOf" srcId="{1721E8E1-C089-4FFE-BBEE-283977BBB4E7}" destId="{49D40827-C37B-462A-8830-3781D78F9E47}" srcOrd="1" destOrd="0"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8FB0A48B-5D26-4FDD-BC7E-6E12DCD81551}" srcId="{FD07E91C-7046-43AA-B707-9B569F93A4ED}" destId="{3C0E2922-E9B9-40C8-A811-8CEEE3303084}" srcOrd="1" destOrd="0" parTransId="{660AA7A1-3C51-4092-9406-183C6A636C90}" sibTransId="{A8915ADB-DF8A-4F42-A3DC-E28A17AECE58}"/>
    <dgm:cxn modelId="{34F9B48F-B965-4478-9654-2DC32A680C02}" srcId="{CA1FB632-7D23-4C74-8661-3F621065FC5B}" destId="{7560F218-1D10-4D58-84C0-0F285BBE50BC}" srcOrd="2" destOrd="0" parTransId="{79CBB9AB-E975-4131-994C-38E48D9387BA}" sibTransId="{92974BE0-09B8-49D3-8783-6164B0373553}"/>
    <dgm:cxn modelId="{74091998-69A2-4CAA-9D31-37B080650EBB}" srcId="{ADFEDC73-2B2E-43C0-AD58-725D1DCF174E}" destId="{F37F02E3-CBA1-4CBE-9B22-A5C4268EF28F}" srcOrd="2" destOrd="0" parTransId="{4E44D3AB-4158-43C1-8BBA-4C05832B36E2}" sibTransId="{BB6C094C-874C-445E-800F-176F2A2D773E}"/>
    <dgm:cxn modelId="{F39B409A-2A6C-41C4-9A73-B0404677101A}" srcId="{BB06A51A-E5C3-4815-9A8A-26A9C315F2C9}" destId="{ECBF0E7D-1D53-41E9-B58F-C2DA73CE6F7C}" srcOrd="2" destOrd="0" parTransId="{DD0442FE-634D-48AA-BCA0-27D254A5E090}" sibTransId="{29F5F36B-8BD2-4081-9AF4-897933235905}"/>
    <dgm:cxn modelId="{8027379B-0991-4E34-8ACF-0CEBCF7AD8C6}" type="presOf" srcId="{A2551323-DBDF-4347-A140-A437DF87E43D}" destId="{EBAAD708-00D7-4493-BDC1-12B6057906A7}" srcOrd="0" destOrd="1" presId="urn:microsoft.com/office/officeart/2005/8/layout/bList2"/>
    <dgm:cxn modelId="{0DCCD3A0-F1AB-4D90-93C9-3ABD857054E4}" type="presOf" srcId="{3C0E2922-E9B9-40C8-A811-8CEEE3303084}" destId="{8969E77D-450B-4AA5-A0D7-1198EF98D262}" srcOrd="0" destOrd="1" presId="urn:microsoft.com/office/officeart/2005/8/layout/bList2"/>
    <dgm:cxn modelId="{E4B669A1-1DE9-47FB-A114-BAFA995D43FE}" type="presOf" srcId="{7D7BEADE-5062-48DE-94DE-BDA19850E310}" destId="{2FB54CA6-FB20-48A0-B936-73347A6D0662}"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C63ACBB1-939C-4627-BA3D-06337861DDC4}" type="presOf" srcId="{7EDDF440-80B6-4AC2-B1A4-A3D252D2AFE3}" destId="{9D7E3D2A-F1CD-4DD9-A45E-2E38E6089D9D}" srcOrd="0" destOrd="2" presId="urn:microsoft.com/office/officeart/2005/8/layout/bList2"/>
    <dgm:cxn modelId="{71B3D8B4-7742-4F5A-AED1-66C7334C53E9}" type="presOf" srcId="{F37F02E3-CBA1-4CBE-9B22-A5C4268EF28F}" destId="{11DC0853-3C95-48A0-8914-B279EF9D3451}" srcOrd="0" destOrd="2" presId="urn:microsoft.com/office/officeart/2005/8/layout/bList2"/>
    <dgm:cxn modelId="{37CC79B7-AE45-4C1A-8676-FA910A06B2DE}" type="presOf" srcId="{1B88233D-81ED-49A9-A83C-E8279FC70E5F}" destId="{DAFA15F9-F5B6-4406-AE11-5EFCF813A28C}" srcOrd="0" destOrd="2" presId="urn:microsoft.com/office/officeart/2005/8/layout/bList2"/>
    <dgm:cxn modelId="{39BF5FBC-0A68-4361-B59A-7D49CED77783}" type="presOf" srcId="{6A8ADEC0-2A0D-4067-9DA1-C9A0DDF26CEA}" destId="{79BAC803-CD8B-4D4D-A91A-1BFC6FF553B3}" srcOrd="0" destOrd="0" presId="urn:microsoft.com/office/officeart/2005/8/layout/bList2"/>
    <dgm:cxn modelId="{2314E4C2-BDD5-47E1-8E61-E548FCDB938B}" srcId="{ADFEDC73-2B2E-43C0-AD58-725D1DCF174E}" destId="{178528A9-B31D-459D-890B-51C8871663DA}" srcOrd="1" destOrd="0" parTransId="{986006F1-5FA9-4781-BC78-B3ACFD3BFA71}" sibTransId="{6849799C-A973-4335-8836-58BA2C641BC4}"/>
    <dgm:cxn modelId="{CCB565C5-1438-42D3-8D7A-0DCA9E88FB35}" type="presOf" srcId="{ADFEDC73-2B2E-43C0-AD58-725D1DCF174E}" destId="{813E9E72-B8C5-4FD7-A1C8-FE5434B134AB}" srcOrd="1" destOrd="0" presId="urn:microsoft.com/office/officeart/2005/8/layout/bList2"/>
    <dgm:cxn modelId="{A791EEC5-1C7F-46A9-867C-AAF94DFC4156}" srcId="{7D7BEADE-5062-48DE-94DE-BDA19850E310}" destId="{1B88233D-81ED-49A9-A83C-E8279FC70E5F}" srcOrd="2" destOrd="0" parTransId="{2A82E623-1A38-4448-BC70-EA01AA5C940E}" sibTransId="{D2EC917D-665D-4555-AF2F-1AC5F8CCF642}"/>
    <dgm:cxn modelId="{64931EC9-D2AF-48FE-A639-CE01BDB3B36A}" type="presOf" srcId="{D6544E59-53C7-4362-82D3-269E2EFD0C4B}" destId="{D21577B0-F1B9-4247-9E73-8138B13E418F}" srcOrd="0" destOrd="0" presId="urn:microsoft.com/office/officeart/2005/8/layout/bList2"/>
    <dgm:cxn modelId="{656EFECB-31D1-4FFD-BB34-2078418E79CC}" type="presOf" srcId="{2FA8F281-A594-4AB1-9610-DB57A2FB3620}" destId="{EBAAD708-00D7-4493-BDC1-12B6057906A7}" srcOrd="0" destOrd="0" presId="urn:microsoft.com/office/officeart/2005/8/layout/bList2"/>
    <dgm:cxn modelId="{A638E6D7-4049-4742-8011-B0E1ACE3F2BD}" type="presOf" srcId="{CA1FB632-7D23-4C74-8661-3F621065FC5B}" destId="{0F6780AD-6FF0-481B-941D-33FB86F3EB15}" srcOrd="1" destOrd="0"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E9FB0BD8-4454-4E0C-BC0C-911BC5ED5712}" type="presOf" srcId="{FD07E91C-7046-43AA-B707-9B569F93A4ED}" destId="{D205654F-51A3-4FAE-BE99-C43D0F29D35C}"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09043AE5-9578-43CE-9415-A0EDAF1E5DF0}" type="presOf" srcId="{86EE1229-D4A9-47A9-9BB0-9678935912BB}" destId="{8969E77D-450B-4AA5-A0D7-1198EF98D262}" srcOrd="0" destOrd="3"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843F6CE7-A12F-4E49-820B-C045937DD429}" type="presOf" srcId="{ECBF0E7D-1D53-41E9-B58F-C2DA73CE6F7C}" destId="{33702B15-9095-4FA4-8821-B11AC9EBEFC2}" srcOrd="0" destOrd="2" presId="urn:microsoft.com/office/officeart/2005/8/layout/bList2"/>
    <dgm:cxn modelId="{6CCEDDED-323F-41A7-A6F1-F80D67885A7F}" type="presOf" srcId="{839741EB-AF70-4F04-8CE1-CB6A354BDA2D}" destId="{0BD928BB-9FB9-45AA-9F1D-B3A252A776DF}" srcOrd="0" destOrd="0" presId="urn:microsoft.com/office/officeart/2005/8/layout/bList2"/>
    <dgm:cxn modelId="{EC0D32F2-F017-4128-A51A-1F706151257D}" srcId="{BF86B76B-4D25-48D0-9D7B-39A830F7D6BC}" destId="{839741EB-AF70-4F04-8CE1-CB6A354BDA2D}" srcOrd="3" destOrd="0" parTransId="{01DE0FEF-9F58-4FED-835A-FCF288F7D0C3}" sibTransId="{D6544E59-53C7-4362-82D3-269E2EFD0C4B}"/>
    <dgm:cxn modelId="{A49DC3F5-4B22-41D8-8A11-8D4ED29FC965}" srcId="{FD07E91C-7046-43AA-B707-9B569F93A4ED}" destId="{C70DC36B-8303-4652-8BF1-0D84A29FCFED}" srcOrd="2" destOrd="0" parTransId="{9C13C528-66CB-44F5-B93C-45BE5455BA2C}" sibTransId="{F2A89874-3374-45FA-B8DF-6F716C7C2BAA}"/>
    <dgm:cxn modelId="{D8A129F6-AA45-4309-BD36-F8823891D05E}" type="presOf" srcId="{E72DA594-5EF6-49EF-B7A8-761A72DFC525}" destId="{36489D48-03D6-4FE4-84E5-8A76C77942E2}" srcOrd="0" destOrd="0" presId="urn:microsoft.com/office/officeart/2005/8/layout/bList2"/>
    <dgm:cxn modelId="{545E47F6-57BE-4CF9-A07F-ED9974424743}" type="presOf" srcId="{BB06A51A-E5C3-4815-9A8A-26A9C315F2C9}" destId="{63BDA6B1-2B38-4AE2-AC0A-4100D50825C7}" srcOrd="1" destOrd="0" presId="urn:microsoft.com/office/officeart/2005/8/layout/bList2"/>
    <dgm:cxn modelId="{E87DDCF7-1512-4719-BD1C-BA92B598B14D}" type="presOf" srcId="{516B408B-B909-40EE-BE7A-256FE7D4FECB}" destId="{63298AE1-0B1E-4F2F-9FE9-40C2F82C9870}" srcOrd="0" destOrd="1" presId="urn:microsoft.com/office/officeart/2005/8/layout/bList2"/>
    <dgm:cxn modelId="{55B62AF8-2210-4A2E-91B7-9AA5CF63BEA4}" type="presOf" srcId="{1721E8E1-C089-4FFE-BBEE-283977BBB4E7}" destId="{BB249775-B93F-4D41-8748-455120B86C4B}" srcOrd="0" destOrd="0" presId="urn:microsoft.com/office/officeart/2005/8/layout/bList2"/>
    <dgm:cxn modelId="{15DBDAF9-0A7F-43C1-86A8-00FDBB9B3DE9}" srcId="{1721E8E1-C089-4FFE-BBEE-283977BBB4E7}" destId="{4DDF4143-F981-4EAD-9C97-199D8ADE1CA6}" srcOrd="0" destOrd="0" parTransId="{7072F69A-1BAC-4AAC-8796-151D2B09D0B7}" sibTransId="{AFBE715B-A6DD-429F-B539-0A0C194394A1}"/>
    <dgm:cxn modelId="{6CB8F1F9-9E69-4E00-B8C0-9A547B0570E1}" srcId="{BF86B76B-4D25-48D0-9D7B-39A830F7D6BC}" destId="{ADFEDC73-2B2E-43C0-AD58-725D1DCF174E}" srcOrd="2" destOrd="0" parTransId="{49E9D818-2678-4347-B551-422D01E8C3E3}" sibTransId="{6A8ADEC0-2A0D-4067-9DA1-C9A0DDF26CEA}"/>
    <dgm:cxn modelId="{E09774FA-219F-4706-8489-05B8AC385192}" type="presOf" srcId="{26C202F7-81A9-4496-A14C-0F0C7A8288CA}" destId="{DAFA15F9-F5B6-4406-AE11-5EFCF813A28C}" srcOrd="0" destOrd="1" presId="urn:microsoft.com/office/officeart/2005/8/layout/bList2"/>
    <dgm:cxn modelId="{5A62D2FA-D403-4AEC-A84C-10AB3CA5B231}" type="presOf" srcId="{889BFDF4-ED80-4901-A111-25FB979B01BE}" destId="{33702B15-9095-4FA4-8821-B11AC9EBEFC2}" srcOrd="0" destOrd="1" presId="urn:microsoft.com/office/officeart/2005/8/layout/bList2"/>
    <dgm:cxn modelId="{06687AFB-08AB-4C0B-8662-123E7CD5D07F}" type="presOf" srcId="{0DF4D955-4B58-4192-B96A-5A1EC6A75178}" destId="{33702B15-9095-4FA4-8821-B11AC9EBEFC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Business Understanding</a:t>
          </a: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Ingest Data</a:t>
          </a:r>
        </a:p>
        <a:p>
          <a:pPr marL="171450" lvl="1" indent="-171450" algn="l" defTabSz="844550">
            <a:lnSpc>
              <a:spcPct val="90000"/>
            </a:lnSpc>
            <a:spcBef>
              <a:spcPct val="0"/>
            </a:spcBef>
            <a:spcAft>
              <a:spcPct val="15000"/>
            </a:spcAft>
            <a:buChar char="•"/>
          </a:pPr>
          <a:r>
            <a:rPr lang="en-US" sz="1900" kern="1200" dirty="0">
              <a:latin typeface="+mj-lt"/>
            </a:rPr>
            <a:t>Explore Data</a:t>
          </a:r>
        </a:p>
        <a:p>
          <a:pPr marL="171450" lvl="1" indent="-171450" algn="l" defTabSz="844550">
            <a:lnSpc>
              <a:spcPct val="90000"/>
            </a:lnSpc>
            <a:spcBef>
              <a:spcPct val="0"/>
            </a:spcBef>
            <a:spcAft>
              <a:spcPct val="15000"/>
            </a:spcAft>
            <a:buChar char="•"/>
          </a:pPr>
          <a:r>
            <a:rPr lang="en-US" sz="1900" kern="1200" dirty="0">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Data Acquisition and Understanding</a:t>
          </a: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Modeling</a:t>
          </a: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Deployment</a:t>
          </a: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Testing and Validation</a:t>
          </a:r>
        </a:p>
        <a:p>
          <a:pPr marL="171450" lvl="1" indent="-171450" algn="l" defTabSz="844550">
            <a:lnSpc>
              <a:spcPct val="90000"/>
            </a:lnSpc>
            <a:spcBef>
              <a:spcPct val="0"/>
            </a:spcBef>
            <a:spcAft>
              <a:spcPct val="15000"/>
            </a:spcAft>
            <a:buChar char="•"/>
          </a:pPr>
          <a:r>
            <a:rPr lang="en-US" sz="1900" kern="1200" dirty="0">
              <a:latin typeface="+mj-lt"/>
            </a:rPr>
            <a:t>Handoff</a:t>
          </a:r>
        </a:p>
        <a:p>
          <a:pPr marL="171450" lvl="1" indent="-171450" algn="l" defTabSz="844550">
            <a:lnSpc>
              <a:spcPct val="90000"/>
            </a:lnSpc>
            <a:spcBef>
              <a:spcPct val="0"/>
            </a:spcBef>
            <a:spcAft>
              <a:spcPct val="15000"/>
            </a:spcAft>
            <a:buChar char="•"/>
          </a:pPr>
          <a:r>
            <a:rPr lang="en-US" sz="1900" kern="1200" dirty="0">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Customer Acceptance</a:t>
          </a: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Information Management</a:t>
          </a:r>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Catalog</a:t>
          </a:r>
        </a:p>
        <a:p>
          <a:pPr marL="228600" lvl="1" indent="-228600" algn="l" defTabSz="889000">
            <a:lnSpc>
              <a:spcPct val="90000"/>
            </a:lnSpc>
            <a:spcBef>
              <a:spcPct val="0"/>
            </a:spcBef>
            <a:spcAft>
              <a:spcPct val="15000"/>
            </a:spcAft>
            <a:buChar char="•"/>
          </a:pPr>
          <a:r>
            <a:rPr lang="en-US" sz="2000" kern="1200" dirty="0"/>
            <a:t>Data Factory</a:t>
          </a:r>
        </a:p>
        <a:p>
          <a:pPr marL="228600" lvl="1" indent="-228600" algn="l" defTabSz="889000">
            <a:lnSpc>
              <a:spcPct val="90000"/>
            </a:lnSpc>
            <a:spcBef>
              <a:spcPct val="0"/>
            </a:spcBef>
            <a:spcAft>
              <a:spcPct val="15000"/>
            </a:spcAft>
            <a:buChar char="•"/>
          </a:pPr>
          <a:r>
            <a:rPr lang="en-US" sz="2000" kern="1200" dirty="0"/>
            <a:t>Event Hubs</a:t>
          </a:r>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Big Data</a:t>
          </a:r>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Azure Storage</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SQL Data Warehouse</a:t>
          </a:r>
        </a:p>
        <a:p>
          <a:pPr marL="228600" lvl="1" indent="-228600" algn="l" defTabSz="889000">
            <a:lnSpc>
              <a:spcPct val="90000"/>
            </a:lnSpc>
            <a:spcBef>
              <a:spcPct val="0"/>
            </a:spcBef>
            <a:spcAft>
              <a:spcPct val="15000"/>
            </a:spcAft>
            <a:buChar char="•"/>
          </a:pPr>
          <a:r>
            <a:rPr lang="en-US" sz="2000" kern="1200" dirty="0"/>
            <a:t>Cosmos DB</a:t>
          </a:r>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Intelligence and Advanced Analytics</a:t>
          </a: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kern="1200" dirty="0"/>
            <a:t>Machine Learning</a:t>
          </a:r>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Stream Analytics</a:t>
          </a:r>
        </a:p>
        <a:p>
          <a:pPr marL="228600" lvl="1" indent="-228600" algn="l" defTabSz="889000">
            <a:lnSpc>
              <a:spcPct val="90000"/>
            </a:lnSpc>
            <a:spcBef>
              <a:spcPct val="0"/>
            </a:spcBef>
            <a:spcAft>
              <a:spcPct val="15000"/>
            </a:spcAft>
            <a:buChar char="•"/>
          </a:pPr>
          <a:r>
            <a:rPr lang="en-US" sz="2000" kern="1200" dirty="0"/>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Visualization</a:t>
          </a:r>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Power BI</a:t>
          </a:r>
        </a:p>
        <a:p>
          <a:pPr marL="228600" lvl="1" indent="-228600" algn="l" defTabSz="889000">
            <a:lnSpc>
              <a:spcPct val="90000"/>
            </a:lnSpc>
            <a:spcBef>
              <a:spcPct val="0"/>
            </a:spcBef>
            <a:spcAft>
              <a:spcPct val="15000"/>
            </a:spcAft>
            <a:buChar char="•"/>
          </a:pPr>
          <a:r>
            <a:rPr lang="en-US" sz="2000" kern="1200" dirty="0"/>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Solutions</a:t>
          </a:r>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Templates and Gallery</a:t>
          </a:r>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Service creation and setup</a:t>
          </a:r>
        </a:p>
        <a:p>
          <a:pPr marL="114300" lvl="1" indent="-114300" algn="l" defTabSz="666750">
            <a:lnSpc>
              <a:spcPct val="90000"/>
            </a:lnSpc>
            <a:spcBef>
              <a:spcPct val="0"/>
            </a:spcBef>
            <a:spcAft>
              <a:spcPct val="15000"/>
            </a:spcAft>
            <a:buChar char="•"/>
          </a:pPr>
          <a:r>
            <a:rPr lang="en-US" sz="1500" kern="1200" dirty="0"/>
            <a:t>Account security</a:t>
          </a:r>
        </a:p>
        <a:p>
          <a:pPr marL="114300" lvl="1" indent="-114300" algn="l" defTabSz="666750">
            <a:lnSpc>
              <a:spcPct val="90000"/>
            </a:lnSpc>
            <a:spcBef>
              <a:spcPct val="0"/>
            </a:spcBef>
            <a:spcAft>
              <a:spcPct val="15000"/>
            </a:spcAft>
            <a:buChar char="•"/>
          </a:pPr>
          <a:r>
            <a:rPr lang="en-US" sz="1500" kern="1200" dirty="0"/>
            <a:t>Cost management</a:t>
          </a:r>
        </a:p>
        <a:p>
          <a:pPr marL="114300" lvl="1" indent="-114300" algn="l" defTabSz="666750">
            <a:lnSpc>
              <a:spcPct val="90000"/>
            </a:lnSpc>
            <a:spcBef>
              <a:spcPct val="0"/>
            </a:spcBef>
            <a:spcAft>
              <a:spcPct val="15000"/>
            </a:spcAft>
            <a:buChar char="•"/>
          </a:pPr>
          <a:r>
            <a:rPr lang="en-US" sz="1500" kern="1200" dirty="0"/>
            <a:t>Scheduling</a:t>
          </a:r>
        </a:p>
        <a:p>
          <a:pPr marL="114300" lvl="1" indent="-114300" algn="l" defTabSz="666750">
            <a:lnSpc>
              <a:spcPct val="90000"/>
            </a:lnSpc>
            <a:spcBef>
              <a:spcPct val="0"/>
            </a:spcBef>
            <a:spcAft>
              <a:spcPct val="15000"/>
            </a:spcAft>
            <a:buChar char="•"/>
          </a:pPr>
          <a:r>
            <a:rPr lang="en-US" sz="1500" kern="1200" dirty="0"/>
            <a:t>Migration</a:t>
          </a:r>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dirty="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Options</a:t>
          </a:r>
        </a:p>
        <a:p>
          <a:pPr marL="114300" lvl="1" indent="-114300" algn="l" defTabSz="666750">
            <a:lnSpc>
              <a:spcPct val="90000"/>
            </a:lnSpc>
            <a:spcBef>
              <a:spcPct val="0"/>
            </a:spcBef>
            <a:spcAft>
              <a:spcPct val="15000"/>
            </a:spcAft>
            <a:buChar char="•"/>
          </a:pPr>
          <a:r>
            <a:rPr lang="en-US" sz="1500" kern="1200" dirty="0"/>
            <a:t>Optimization</a:t>
          </a:r>
        </a:p>
        <a:p>
          <a:pPr marL="114300" lvl="1" indent="-114300" algn="l" defTabSz="666750">
            <a:lnSpc>
              <a:spcPct val="90000"/>
            </a:lnSpc>
            <a:spcBef>
              <a:spcPct val="0"/>
            </a:spcBef>
            <a:spcAft>
              <a:spcPct val="15000"/>
            </a:spcAft>
            <a:buChar char="•"/>
          </a:pPr>
          <a:r>
            <a:rPr lang="en-US" sz="1500" kern="1200" dirty="0"/>
            <a:t>Regulatory requirements</a:t>
          </a:r>
        </a:p>
        <a:p>
          <a:pPr marL="114300" lvl="1" indent="-114300" algn="l" defTabSz="666750">
            <a:lnSpc>
              <a:spcPct val="90000"/>
            </a:lnSpc>
            <a:spcBef>
              <a:spcPct val="0"/>
            </a:spcBef>
            <a:spcAft>
              <a:spcPct val="15000"/>
            </a:spcAft>
            <a:buChar char="•"/>
          </a:pPr>
          <a:r>
            <a:rPr lang="en-US" sz="1500" kern="1200" dirty="0"/>
            <a:t>Networking and Hybrid</a:t>
          </a:r>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Facilities and Regions</a:t>
          </a:r>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Dev/Test/Production</a:t>
          </a:r>
        </a:p>
        <a:p>
          <a:pPr marL="114300" lvl="1" indent="-114300" algn="l" defTabSz="666750">
            <a:lnSpc>
              <a:spcPct val="90000"/>
            </a:lnSpc>
            <a:spcBef>
              <a:spcPct val="0"/>
            </a:spcBef>
            <a:spcAft>
              <a:spcPct val="15000"/>
            </a:spcAft>
            <a:buChar char="•"/>
          </a:pPr>
          <a:r>
            <a:rPr lang="en-US" sz="1500" kern="1200" dirty="0"/>
            <a:t>Groups for monitoring and billing</a:t>
          </a:r>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Resource Grouping</a:t>
          </a:r>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Redundancy</a:t>
          </a:r>
        </a:p>
        <a:p>
          <a:pPr marL="114300" lvl="1" indent="-114300" algn="l" defTabSz="666750">
            <a:lnSpc>
              <a:spcPct val="90000"/>
            </a:lnSpc>
            <a:spcBef>
              <a:spcPct val="0"/>
            </a:spcBef>
            <a:spcAft>
              <a:spcPct val="15000"/>
            </a:spcAft>
            <a:buChar char="•"/>
          </a:pPr>
          <a:r>
            <a:rPr lang="en-US" sz="1500" kern="1200" dirty="0"/>
            <a:t>Recovery strategies</a:t>
          </a:r>
        </a:p>
        <a:p>
          <a:pPr marL="114300" lvl="1" indent="-114300" algn="l" defTabSz="666750">
            <a:lnSpc>
              <a:spcPct val="90000"/>
            </a:lnSpc>
            <a:spcBef>
              <a:spcPct val="0"/>
            </a:spcBef>
            <a:spcAft>
              <a:spcPct val="15000"/>
            </a:spcAft>
            <a:buChar char="•"/>
          </a:pPr>
          <a:r>
            <a:rPr lang="en-US" sz="1500" kern="1200" dirty="0"/>
            <a:t>Outage fallbacks</a:t>
          </a:r>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dirty="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Telemetry data collection and storage</a:t>
          </a:r>
        </a:p>
        <a:p>
          <a:pPr marL="114300" lvl="1" indent="-114300" algn="l" defTabSz="666750">
            <a:lnSpc>
              <a:spcPct val="90000"/>
            </a:lnSpc>
            <a:spcBef>
              <a:spcPct val="0"/>
            </a:spcBef>
            <a:spcAft>
              <a:spcPct val="15000"/>
            </a:spcAft>
            <a:buChar char="•"/>
          </a:pPr>
          <a:r>
            <a:rPr lang="en-US" sz="1500" kern="1200" dirty="0"/>
            <a:t>Report distribution</a:t>
          </a:r>
        </a:p>
        <a:p>
          <a:pPr marL="114300" lvl="1" indent="-114300" algn="l" defTabSz="666750">
            <a:lnSpc>
              <a:spcPct val="90000"/>
            </a:lnSpc>
            <a:spcBef>
              <a:spcPct val="0"/>
            </a:spcBef>
            <a:spcAft>
              <a:spcPct val="15000"/>
            </a:spcAft>
            <a:buChar char="•"/>
          </a:pPr>
          <a:r>
            <a:rPr lang="en-US" sz="1500" kern="1200" dirty="0"/>
            <a:t>Automated alerts</a:t>
          </a:r>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t>Auditing and Reporting</a:t>
          </a:r>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9/8/2017 2:04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3109205" cy="1748928"/>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2641359"/>
            <a:ext cx="6251154" cy="601789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835527"/>
            <a:ext cx="947103" cy="30688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69855"/>
            <a:ext cx="1926660" cy="243112"/>
          </a:xfrm>
          <a:prstGeom prst="rect">
            <a:avLst/>
          </a:prstGeom>
        </p:spPr>
      </p:pic>
      <p:sp>
        <p:nvSpPr>
          <p:cNvPr id="3" name="Rectangle 2"/>
          <p:cNvSpPr/>
          <p:nvPr/>
        </p:nvSpPr>
        <p:spPr>
          <a:xfrm>
            <a:off x="381000" y="8835527"/>
            <a:ext cx="4809836" cy="276999"/>
          </a:xfrm>
          <a:prstGeom prst="rect">
            <a:avLst/>
          </a:prstGeom>
        </p:spPr>
        <p:txBody>
          <a:bodyPr wrap="square">
            <a:spAutoFit/>
          </a:bodyPr>
          <a:lstStyle/>
          <a:p>
            <a:pPr algn="l"/>
            <a:r>
              <a:rPr lang="en-US" sz="1200" b="0"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Microsoft Business Analytics and AI  Workshop Class Notebook</a:t>
            </a:r>
            <a:endParaRPr lang="en-US" sz="2800" b="0" dirty="0">
              <a:solidFill>
                <a:schemeClr val="accent6">
                  <a:lumMod val="75000"/>
                </a:schemeClr>
              </a:solidFill>
            </a:endParaRPr>
          </a:p>
        </p:txBody>
      </p:sp>
      <p:sp>
        <p:nvSpPr>
          <p:cNvPr id="7" name="Rectangle 6"/>
          <p:cNvSpPr/>
          <p:nvPr/>
        </p:nvSpPr>
        <p:spPr>
          <a:xfrm>
            <a:off x="2307661" y="142734"/>
            <a:ext cx="4550340" cy="461665"/>
          </a:xfrm>
          <a:prstGeom prst="rect">
            <a:avLst/>
          </a:prstGeom>
        </p:spPr>
        <p:txBody>
          <a:bodyPr wrap="square">
            <a:spAutoFit/>
          </a:bodyPr>
          <a:lstStyle/>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Building Solutions with Microsoft Business Analytics and AI – </a:t>
            </a:r>
          </a:p>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Setup</a:t>
            </a:r>
            <a:endParaRPr lang="en-US" sz="2800" b="0" dirty="0">
              <a:solidFill>
                <a:srgbClr val="4472C4"/>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4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Main</a:t>
            </a:r>
            <a:r>
              <a:rPr lang="en-US" baseline="0" dirty="0"/>
              <a:t> </a:t>
            </a:r>
            <a:r>
              <a:rPr lang="en-US" dirty="0"/>
              <a:t>page - http://cortanaanalytics.com </a:t>
            </a:r>
            <a:endParaRPr lang="en-US" baseline="0" dirty="0"/>
          </a:p>
          <a:p>
            <a:pPr marL="228600" indent="-228600">
              <a:buFont typeface="+mj-lt"/>
              <a:buAutoNum type="arabicPeriod"/>
            </a:pPr>
            <a:r>
              <a:rPr lang="en-US" baseline="0" dirty="0"/>
              <a:t>To begin this module, you should have: </a:t>
            </a:r>
          </a:p>
          <a:p>
            <a:pPr marL="560162" lvl="1" indent="-342900">
              <a:buFont typeface="+mj-lt"/>
              <a:buAutoNum type="alphaLcPeriod"/>
            </a:pPr>
            <a:r>
              <a:rPr lang="en-US" baseline="0" dirty="0"/>
              <a:t>Basic Math and Stats skills</a:t>
            </a:r>
          </a:p>
          <a:p>
            <a:pPr marL="560162" lvl="1" indent="-342900">
              <a:buFont typeface="+mj-lt"/>
              <a:buAutoNum type="alphaLcPeriod"/>
            </a:pPr>
            <a:r>
              <a:rPr lang="en-US" baseline="0" dirty="0"/>
              <a:t>Business and Domain Awareness</a:t>
            </a:r>
          </a:p>
          <a:p>
            <a:pPr marL="560162" lvl="1" indent="-342900">
              <a:buFont typeface="+mj-lt"/>
              <a:buAutoNum type="alphaLcPeriod"/>
            </a:pPr>
            <a:r>
              <a:rPr lang="en-US" baseline="0" dirty="0"/>
              <a:t>General Computing Background</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i="1" baseline="0" dirty="0">
                <a:solidFill>
                  <a:srgbClr val="C00000"/>
                </a:solidFill>
              </a:rPr>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dirty="0"/>
          </a:p>
          <a:p>
            <a:endParaRPr lang="en-US"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59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 </a:t>
            </a:r>
            <a:r>
              <a:rPr lang="en-US" dirty="0"/>
              <a:t>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https://azure.microsoft.com/en-us/documentation/learning-paths/cortana-analytics-process/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https://docsmsftpdfs.blob.core.windows.net/guides/azure/azure-ops-guide.pdf</a:t>
            </a:r>
          </a:p>
          <a:p>
            <a:pPr marL="342900" indent="-342900">
              <a:buFont typeface="+mj-lt"/>
              <a:buAutoNum type="arabicPeriod"/>
            </a:pPr>
            <a:r>
              <a:rPr lang="en-US" dirty="0"/>
              <a:t>Azure Design Patterns:</a:t>
            </a:r>
            <a:r>
              <a:rPr lang="en-US" baseline="0" dirty="0"/>
              <a:t> https://blogs.msdn.microsoft.com/uk_faculty_connection/2017/05/17/getting-started-with-azure-design-patterns-and-azure-arm-quick-start-templates/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855913" cy="1606550"/>
          </a:xfrm>
        </p:spPr>
      </p:sp>
      <p:sp>
        <p:nvSpPr>
          <p:cNvPr id="3" name="Notes Placeholder 2"/>
          <p:cNvSpPr>
            <a:spLocks noGrp="1"/>
          </p:cNvSpPr>
          <p:nvPr>
            <p:ph type="body" idx="1"/>
          </p:nvPr>
        </p:nvSpPr>
        <p:spPr>
          <a:xfrm>
            <a:off x="121185" y="2445745"/>
            <a:ext cx="6599104" cy="6544019"/>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 - https://www.simple-talk.com/cloud/cloud-data/azure-networking-sql-server-dbas/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99981"/>
            <a:ext cx="6096000" cy="6235547"/>
          </a:xfrm>
        </p:spPr>
        <p:txBody>
          <a:bodyPr/>
          <a:lstStyle/>
          <a:p>
            <a:pPr marL="445862" lvl="1" indent="-228600">
              <a:buFont typeface="+mj-lt"/>
              <a:buAutoNum type="arabicPeriod"/>
              <a:defRPr/>
            </a:pPr>
            <a:r>
              <a:rPr lang="en-US" dirty="0">
                <a:latin typeface="+mn-lt"/>
              </a:rPr>
              <a:t>Learn about Resource</a:t>
            </a:r>
            <a:r>
              <a:rPr lang="en-US" baseline="0" dirty="0">
                <a:latin typeface="+mn-lt"/>
              </a:rPr>
              <a:t> Groups - r</a:t>
            </a:r>
            <a:r>
              <a:rPr lang="en-US" dirty="0">
                <a:latin typeface="+mn-lt"/>
              </a:rPr>
              <a:t>ead this page: https://docs.microsoft.com/en-us/azure/azure-resource-manager/resource-group-portal</a:t>
            </a:r>
          </a:p>
          <a:p>
            <a:pPr marL="445862" marR="0" lvl="1"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latin typeface="+mn-lt"/>
              </a:rPr>
              <a:t>Open this location: </a:t>
            </a:r>
            <a:r>
              <a:rPr lang="en-US" sz="1400" kern="1200" dirty="0">
                <a:solidFill>
                  <a:schemeClr val="tx1"/>
                </a:solidFill>
                <a:effectLst/>
                <a:latin typeface="Segoe UI Light" pitchFamily="34" charset="0"/>
                <a:ea typeface="+mn-ea"/>
                <a:cs typeface="+mn-cs"/>
              </a:rPr>
              <a:t>https://github.com/Azure/LearnAnalytics-Building-Solutions-with-the-Cortana-Intelligence-Suite/blob/master/Students/Resources/ClassAccess.md </a:t>
            </a:r>
            <a:endParaRPr lang="en-US" dirty="0">
              <a:latin typeface="+mn-lt"/>
            </a:endParaRPr>
          </a:p>
          <a:p>
            <a:pPr marL="563264" lvl="2" indent="-228600">
              <a:buFont typeface="+mj-lt"/>
              <a:buAutoNum type="arabicPeriod"/>
              <a:defRPr/>
            </a:pPr>
            <a:r>
              <a:rPr lang="en-US" dirty="0">
                <a:latin typeface="+mn-lt"/>
              </a:rPr>
              <a:t>Deploy one Data Science Virtual Machine as per the instructions</a:t>
            </a:r>
          </a:p>
          <a:p>
            <a:pPr marL="563264" lvl="2" indent="-228600">
              <a:buFont typeface="+mj-lt"/>
              <a:buAutoNum type="arabicPeriod"/>
              <a:defRPr/>
            </a:pPr>
            <a:r>
              <a:rPr lang="en-US" dirty="0">
                <a:latin typeface="+mn-lt"/>
              </a:rPr>
              <a:t>Note your admin name and password</a:t>
            </a:r>
          </a:p>
          <a:p>
            <a:pPr marL="445862" lvl="1" indent="-228600">
              <a:buFont typeface="+mj-lt"/>
              <a:buAutoNum type="arabicPeriod"/>
              <a:defRPr/>
            </a:pPr>
            <a:r>
              <a:rPr lang="en-US" dirty="0">
                <a:latin typeface="+mn-lt"/>
              </a:rPr>
              <a:t>Log in to</a:t>
            </a:r>
            <a:r>
              <a:rPr lang="en-US" baseline="0" dirty="0">
                <a:latin typeface="+mn-lt"/>
              </a:rPr>
              <a:t> the Azure Portal (http://portal.azure.com) using an “In-Private” browser, and s</a:t>
            </a:r>
            <a:r>
              <a:rPr lang="en-US" dirty="0">
                <a:latin typeface="+mn-lt"/>
              </a:rPr>
              <a:t>tart the DSVM</a:t>
            </a:r>
          </a:p>
          <a:p>
            <a:pPr marL="445862" lvl="1" indent="-228600">
              <a:buFont typeface="+mj-lt"/>
              <a:buAutoNum type="arabicPeriod"/>
              <a:defRPr/>
            </a:pPr>
            <a:r>
              <a:rPr lang="en-US" dirty="0">
                <a:latin typeface="+mn-lt"/>
              </a:rPr>
              <a:t>As directed by the instructor: </a:t>
            </a:r>
          </a:p>
          <a:p>
            <a:pPr marL="563264" lvl="2" indent="-228600">
              <a:buFont typeface="+mj-lt"/>
              <a:buAutoNum type="alphaLcPeriod"/>
              <a:defRPr/>
            </a:pPr>
            <a:r>
              <a:rPr lang="en-US" dirty="0">
                <a:latin typeface="+mn-lt"/>
              </a:rPr>
              <a:t>Connect to the DSVM and begin updating the Power BI, Visual Studio, and Windows environments - Need help? Check here: https://azure.microsoft.com/en-us/documentation/articles/virtual-machines-windows-connect-logon/ </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03868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for Dev/Test: https://azure.microsoft.com/en-us/solutions/dev-test/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1927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0999" y="2566931"/>
            <a:ext cx="6218105" cy="6223772"/>
          </a:xfrm>
        </p:spPr>
        <p:txBody>
          <a:bodyPr/>
          <a:lstStyle/>
          <a:p>
            <a:pPr marL="228600" indent="-228600">
              <a:buFont typeface="+mj-lt"/>
              <a:buAutoNum type="arabicPeriod"/>
            </a:pPr>
            <a:r>
              <a:rPr lang="en-US" dirty="0"/>
              <a:t>The Azure Portal: https://portal.azure.com/ and OMS: https://azure.microsoft.com/en-us/documentation/articles/operations-management-suite-overview/ </a:t>
            </a:r>
          </a:p>
          <a:p>
            <a:pPr marL="560162" lvl="1" indent="-342900">
              <a:buFont typeface="+mj-lt"/>
              <a:buAutoNum type="alphaLcPeriod"/>
            </a:pPr>
            <a:r>
              <a:rPr lang="en-US" dirty="0"/>
              <a:t>Also, customizations: https://www.youtube.com/playlist?list=PLFuGXEPUdlxLwxsfkvpdvAGInsLDfgvvC</a:t>
            </a:r>
          </a:p>
          <a:p>
            <a:pPr marL="228600" indent="-228600">
              <a:buFont typeface="+mj-lt"/>
              <a:buAutoNum type="arabicPeriod"/>
            </a:pPr>
            <a:r>
              <a:rPr lang="en-US" dirty="0"/>
              <a:t>Azure SDK: https://go.microsoft.com/fwlink/?linkid=518003&amp;clcid=0x409</a:t>
            </a:r>
          </a:p>
          <a:p>
            <a:pPr marL="228600" indent="-228600">
              <a:buFont typeface="+mj-lt"/>
              <a:buAutoNum type="arabicPeriod"/>
            </a:pPr>
            <a:r>
              <a:rPr lang="en-US" dirty="0"/>
              <a:t>Azure PowerShell: https://azure.microsoft.com/en-us/documentation/articles/powershell-install-configure/#what-is-azure-powershell and ARM Templates: https://azure.microsoft.com/en-us/documentation/articles/resource-group-overview/</a:t>
            </a:r>
          </a:p>
          <a:p>
            <a:pPr marL="228600" indent="-228600">
              <a:buFont typeface="+mj-lt"/>
              <a:buAutoNum type="arabicPeriod"/>
            </a:pPr>
            <a:r>
              <a:rPr lang="en-US" dirty="0"/>
              <a:t>Azure Data Catalog (use an InPrivate browser tab): http://azuredatacatalog.com</a:t>
            </a:r>
          </a:p>
          <a:p>
            <a:pPr marL="228600" indent="-228600">
              <a:buFont typeface="+mj-lt"/>
              <a:buAutoNum type="arabicPeriod"/>
            </a:pPr>
            <a:r>
              <a:rPr lang="en-US" dirty="0"/>
              <a:t>Azure Machine Learning: http://studio.azureml.net</a:t>
            </a:r>
          </a:p>
          <a:p>
            <a:pPr marL="228600" indent="-228600">
              <a:buFont typeface="+mj-lt"/>
              <a:buAutoNum type="arabicPeriod"/>
            </a:pPr>
            <a:r>
              <a:rPr lang="en-US" dirty="0"/>
              <a:t>Visual Studio Interface: https://msdn.microsoft.com/en-us/library/dn762121.aspx</a:t>
            </a:r>
          </a:p>
          <a:p>
            <a:pPr marL="228600" indent="-228600">
              <a:buFont typeface="+mj-lt"/>
              <a:buAutoNum type="arabicPeriod"/>
            </a:pPr>
            <a:r>
              <a:rPr lang="en-US" dirty="0"/>
              <a:t>Installing R Tools for Visual Studio (RTVS): https://www.visualstudio.com/en-us/features/rtvs-vs.aspx</a:t>
            </a:r>
          </a:p>
          <a:p>
            <a:pPr marL="228600" indent="-228600">
              <a:buFont typeface="+mj-lt"/>
              <a:buAutoNum type="arabicPeriod"/>
            </a:pPr>
            <a:r>
              <a:rPr lang="en-US" dirty="0"/>
              <a:t>Azure PowerShell: http://aka.ms/webpi-azps</a:t>
            </a:r>
          </a:p>
          <a:p>
            <a:pPr marL="228600" indent="-228600">
              <a:buFont typeface="+mj-lt"/>
              <a:buAutoNum type="arabicPeriod"/>
            </a:pPr>
            <a:r>
              <a:rPr lang="en-US" dirty="0"/>
              <a:t>Storage Explorer: https://go.microsoft.com/fwlink/?linkid=698844&amp;clcid=0x409</a:t>
            </a:r>
            <a:endParaRPr lang="en-US" sz="1400" dirty="0"/>
          </a:p>
          <a:p>
            <a:pPr marL="228600" indent="-228600">
              <a:buFont typeface="+mj-lt"/>
              <a:buAutoNum type="arabicPeriod"/>
            </a:pPr>
            <a:endParaRPr lang="en-US" sz="1400" dirty="0"/>
          </a:p>
          <a:p>
            <a:pPr marL="228600" indent="-228600">
              <a:buFont typeface="+mj-lt"/>
              <a:buAutoNum type="arabicPeriod"/>
            </a:pPr>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651014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77947"/>
            <a:ext cx="6096000" cy="5880253"/>
          </a:xfrm>
        </p:spPr>
        <p:txBody>
          <a:bodyPr/>
          <a:lstStyle/>
          <a:p>
            <a:pPr marL="228600" indent="-228600">
              <a:buFont typeface="+mj-lt"/>
              <a:buAutoNum type="arabicPeriod"/>
            </a:pPr>
            <a:r>
              <a:rPr lang="en-US" dirty="0"/>
              <a:t>Data Storage Options (Building Real-World Cloud Apps with Azure): https://www.asp.net/aspnet/overview/developing-apps-with-windows-azure/building-real-world-cloud-apps-with-windows-azure/data-storage-options</a:t>
            </a:r>
          </a:p>
          <a:p>
            <a:pPr marL="228600" indent="-228600">
              <a:buFont typeface="+mj-lt"/>
              <a:buAutoNum type="arabicPeriod"/>
            </a:pPr>
            <a:r>
              <a:rPr lang="en-US" dirty="0"/>
              <a:t>Options: https://blogs.msdn.microsoft.com/uk_faculty_connection/2017/02/24/big-data-and-azure/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04248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3072386" cy="1728689"/>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 quick Overview: https://channel9.msdn.com/Blogs/Windows-Azure/Azure-Storage-5-Minute-Overview</a:t>
            </a:r>
          </a:p>
          <a:p>
            <a:pPr marL="342900" indent="-342900">
              <a:buFont typeface="+mj-lt"/>
              <a:buAutoNum type="arabicPeriod"/>
            </a:pPr>
            <a:r>
              <a:rPr lang="en-US" dirty="0"/>
              <a:t>More on Storage: https://azure.microsoft.com/en-us/documentation/articles/storage-introduction/</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2764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 https://aka.ms/businessanalyticsandai </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i="1"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8925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07133" cy="1635709"/>
          </a:xfrm>
        </p:spPr>
      </p:sp>
      <p:sp>
        <p:nvSpPr>
          <p:cNvPr id="3" name="Notes Placeholder 2"/>
          <p:cNvSpPr>
            <a:spLocks noGrp="1"/>
          </p:cNvSpPr>
          <p:nvPr>
            <p:ph type="body" idx="1"/>
          </p:nvPr>
        </p:nvSpPr>
        <p:spPr>
          <a:xfrm>
            <a:off x="519113" y="2533881"/>
            <a:ext cx="5969822" cy="5924320"/>
          </a:xfrm>
        </p:spPr>
        <p:txBody>
          <a:bodyPr/>
          <a:lstStyle/>
          <a:p>
            <a:pPr marL="228600" indent="-228600" fontAlgn="ctr">
              <a:buFont typeface="+mj-lt"/>
              <a:buAutoNum type="arabicPeriod"/>
            </a:pPr>
            <a:r>
              <a:rPr lang="en-US" dirty="0"/>
              <a:t>Locations and Redundancy Overview: https://azure.microsoft.com/en-us/documentation/articles/storage-introduction/</a:t>
            </a:r>
          </a:p>
          <a:p>
            <a:pPr marL="228600" indent="-228600" fontAlgn="ctr">
              <a:buFont typeface="+mj-lt"/>
              <a:buAutoNum type="arabicPeriod"/>
            </a:pPr>
            <a:r>
              <a:rPr lang="en-US" dirty="0"/>
              <a:t>Affects on Scalability and Performance Targets: https://azure.microsoft.com/en-us/documentation/articles/storage-scalability-targets/</a:t>
            </a:r>
          </a:p>
          <a:p>
            <a:pPr marL="228600" indent="-228600" fontAlgn="ctr">
              <a:buFont typeface="+mj-lt"/>
              <a:buAutoNum type="arabicPeriod"/>
            </a:pPr>
            <a:r>
              <a:rPr lang="en-US" dirty="0"/>
              <a:t>Pricing Details: https://azure.microsoft.com/en-us/pricing/details/storage/</a:t>
            </a:r>
            <a:endParaRPr lang="en-US" b="0" i="0"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8009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644048"/>
            <a:ext cx="6096000" cy="5814152"/>
          </a:xfrm>
        </p:spPr>
        <p:txBody>
          <a:bodyPr>
            <a:normAutofit/>
          </a:bodyPr>
          <a:lstStyle/>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b="0" i="0" kern="1200" dirty="0">
                <a:solidFill>
                  <a:schemeClr val="tx1"/>
                </a:solidFill>
                <a:effectLst/>
                <a:latin typeface="Segoe UI" pitchFamily="34" charset="0"/>
              </a:rPr>
              <a:t>Redundancy</a:t>
            </a:r>
            <a:r>
              <a:rPr lang="en-US" b="0" i="0" kern="1200" baseline="0" dirty="0">
                <a:solidFill>
                  <a:schemeClr val="tx1"/>
                </a:solidFill>
                <a:effectLst/>
                <a:latin typeface="Segoe UI" pitchFamily="34" charset="0"/>
              </a:rPr>
              <a:t> and location information: https://docs.microsoft.com/en-us/azure/storage/storage-redundancy</a:t>
            </a:r>
            <a:endParaRPr lang="en-US" b="0" i="0" kern="1200" dirty="0">
              <a:solidFill>
                <a:schemeClr val="tx1"/>
              </a:solidFill>
              <a:effectLst/>
              <a:latin typeface="Segoe UI" pitchFamily="34" charset="0"/>
            </a:endParaRPr>
          </a:p>
          <a:p>
            <a:pPr marL="0" indent="0" rtl="0" fontAlgn="ctr">
              <a:buFont typeface="+mj-lt"/>
              <a:buNone/>
            </a:pPr>
            <a:endParaRPr lang="en-US" b="0" i="0" kern="1200" dirty="0">
              <a:solidFill>
                <a:schemeClr val="tx1"/>
              </a:solidFill>
              <a:effectLst/>
            </a:endParaRPr>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67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588964"/>
            <a:ext cx="6096000" cy="5869236"/>
          </a:xfrm>
        </p:spPr>
        <p:txBody>
          <a:bodyPr/>
          <a:lstStyle/>
          <a:p>
            <a:pPr marL="228600" indent="-228600">
              <a:buFont typeface="+mj-lt"/>
              <a:buAutoNum type="arabicPeriod"/>
            </a:pPr>
            <a:r>
              <a:rPr lang="en-US" dirty="0"/>
              <a:t>Azure Portal - https://portal.azure.com/</a:t>
            </a:r>
          </a:p>
          <a:p>
            <a:pPr marL="228600" indent="-228600">
              <a:buFont typeface="+mj-lt"/>
              <a:buAutoNum type="arabicPeriod"/>
            </a:pPr>
            <a:r>
              <a:rPr lang="en-US" dirty="0"/>
              <a:t>Azure PowerShell - https://azure.microsoft.com/en-us/documentation/articles/storage-powershell-guide-full/</a:t>
            </a:r>
          </a:p>
          <a:p>
            <a:pPr marL="228600" indent="-228600">
              <a:buFont typeface="+mj-lt"/>
              <a:buAutoNum type="arabicPeriod"/>
            </a:pPr>
            <a:r>
              <a:rPr lang="en-US" dirty="0"/>
              <a:t>AZCOPY - https://azure.microsoft.com/en-us/documentation/articles/storage-use-azcopy/</a:t>
            </a:r>
          </a:p>
          <a:p>
            <a:pPr marL="228600" indent="-228600">
              <a:buFont typeface="+mj-lt"/>
              <a:buAutoNum type="arabicPeriod"/>
            </a:pPr>
            <a:r>
              <a:rPr lang="en-US" dirty="0"/>
              <a:t>Azure CLI - https://azure.microsoft.com/en-us/documentation/articles/storage-azure-cli/</a:t>
            </a:r>
          </a:p>
          <a:p>
            <a:pPr marL="228600" indent="-228600">
              <a:buFont typeface="+mj-lt"/>
              <a:buAutoNum type="arabicPeriod"/>
            </a:pPr>
            <a:r>
              <a:rPr lang="en-US" dirty="0"/>
              <a:t>Service management REST API - http://msdn.microsoft.com/library/azure/ee460799.aspx</a:t>
            </a:r>
          </a:p>
          <a:p>
            <a:pPr marL="228600" indent="-228600">
              <a:buFont typeface="+mj-lt"/>
              <a:buAutoNum type="arabicPeriod"/>
            </a:pPr>
            <a:r>
              <a:rPr lang="en-US" dirty="0"/>
              <a:t>Azure Storage Resource Provider REST API - https://msdn.microsoft.com/library/azure/mt163683.aspx</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63931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Open the Azure Portal, create a Blob Storage Account in the region closest to your DVSM – note the name and access keys in NOTEPAD.EXE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From your DSVM, or if you installed the AZCOPY tool locally, open a command prompt. (Note: If you loaded AZCOPY locally, you will need to update your PATH system variable so that you can follow</a:t>
            </a:r>
            <a:r>
              <a:rPr lang="en-US" kern="1200" baseline="0" dirty="0">
                <a:solidFill>
                  <a:schemeClr val="tx1"/>
                </a:solidFill>
                <a:latin typeface="Segoe UI Light" pitchFamily="34" charset="0"/>
                <a:ea typeface="+mn-ea"/>
                <a:cs typeface="+mn-cs"/>
              </a:rPr>
              <a:t> these instructions)</a:t>
            </a:r>
            <a:endParaRPr lang="en-US" kern="1200" dirty="0">
              <a:solidFill>
                <a:schemeClr val="tx1"/>
              </a:solidFill>
              <a:latin typeface="Segoe UI Light" pitchFamily="34" charset="0"/>
              <a:ea typeface="+mn-ea"/>
              <a:cs typeface="+mn-cs"/>
            </a:endParaRPr>
          </a:p>
          <a:p>
            <a:pPr marL="228600" lvl="0" indent="-228600">
              <a:buFont typeface="+mj-lt"/>
              <a:buAutoNum type="arabicPeriod"/>
              <a:defRPr/>
            </a:pPr>
            <a:r>
              <a:rPr lang="en-US" kern="1200" dirty="0">
                <a:solidFill>
                  <a:schemeClr val="tx1"/>
                </a:solidFill>
                <a:latin typeface="Segoe UI Light" pitchFamily="34" charset="0"/>
                <a:ea typeface="+mn-ea"/>
                <a:cs typeface="+mn-cs"/>
              </a:rPr>
              <a:t>Navigate to this page: </a:t>
            </a:r>
            <a:r>
              <a:rPr lang="en-US" dirty="0"/>
              <a:t>https://azure.microsoft.com/en-us/documentation/articles/storage-use-azcopy/</a:t>
            </a:r>
          </a:p>
          <a:p>
            <a:pPr marL="228600" lvl="0" indent="-228600">
              <a:buFont typeface="+mj-lt"/>
              <a:buAutoNum type="arabicPeriod"/>
              <a:defRPr/>
            </a:pPr>
            <a:r>
              <a:rPr lang="en-US" dirty="0"/>
              <a:t>Locate </a:t>
            </a:r>
            <a:r>
              <a:rPr lang="en-US" kern="1200" dirty="0">
                <a:solidFill>
                  <a:schemeClr val="tx1"/>
                </a:solidFill>
                <a:latin typeface="Segoe UI Light" pitchFamily="34" charset="0"/>
                <a:ea typeface="+mn-ea"/>
                <a:cs typeface="+mn-cs"/>
              </a:rPr>
              <a:t>the section marked “</a:t>
            </a:r>
            <a:r>
              <a:rPr lang="en-US" b="1" kern="1200" dirty="0">
                <a:solidFill>
                  <a:schemeClr val="tx1"/>
                </a:solidFill>
                <a:latin typeface="Segoe UI Light" pitchFamily="34" charset="0"/>
                <a:ea typeface="+mn-ea"/>
                <a:cs typeface="+mn-cs"/>
              </a:rPr>
              <a:t>Blob: Upload </a:t>
            </a:r>
            <a:r>
              <a:rPr lang="en-US" kern="1200" dirty="0">
                <a:solidFill>
                  <a:schemeClr val="tx1"/>
                </a:solidFill>
                <a:latin typeface="Segoe UI Light" pitchFamily="34" charset="0"/>
                <a:ea typeface="+mn-ea"/>
                <a:cs typeface="+mn-cs"/>
              </a:rPr>
              <a:t>- </a:t>
            </a:r>
            <a:r>
              <a:rPr lang="en-US" b="1" kern="1200" dirty="0">
                <a:solidFill>
                  <a:schemeClr val="tx1"/>
                </a:solidFill>
                <a:latin typeface="Segoe UI Light" pitchFamily="34" charset="0"/>
                <a:ea typeface="+mn-ea"/>
                <a:cs typeface="+mn-cs"/>
              </a:rPr>
              <a:t>Upload single file</a:t>
            </a:r>
            <a:r>
              <a:rPr lang="en-US" kern="1200" dirty="0">
                <a:solidFill>
                  <a:schemeClr val="tx1"/>
                </a:solidFill>
                <a:latin typeface="Segoe UI Light" pitchFamily="34" charset="0"/>
                <a:ea typeface="+mn-ea"/>
                <a:cs typeface="+mn-cs"/>
              </a:rPr>
              <a:t>” and follow the instructions to load one file to your storage account, using your Storage Account and storage keys.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Next, locate the section on the web page with instructions marked “</a:t>
            </a:r>
            <a:r>
              <a:rPr lang="en-US" b="1" kern="1200" dirty="0">
                <a:solidFill>
                  <a:schemeClr val="tx1"/>
                </a:solidFill>
                <a:latin typeface="Segoe UI Light" pitchFamily="34" charset="0"/>
                <a:ea typeface="+mn-ea"/>
                <a:cs typeface="+mn-cs"/>
              </a:rPr>
              <a:t>Blob: Download</a:t>
            </a:r>
            <a:r>
              <a:rPr lang="en-US" kern="1200" dirty="0">
                <a:solidFill>
                  <a:schemeClr val="tx1"/>
                </a:solidFill>
                <a:latin typeface="Segoe UI Light" pitchFamily="34" charset="0"/>
                <a:ea typeface="+mn-ea"/>
                <a:cs typeface="+mn-cs"/>
              </a:rPr>
              <a:t> - </a:t>
            </a:r>
            <a:r>
              <a:rPr lang="en-US" b="1" kern="1200" dirty="0">
                <a:solidFill>
                  <a:schemeClr val="tx1"/>
                </a:solidFill>
                <a:latin typeface="Segoe UI Light" pitchFamily="34" charset="0"/>
                <a:ea typeface="+mn-ea"/>
                <a:cs typeface="+mn-cs"/>
              </a:rPr>
              <a:t>Download single blob</a:t>
            </a:r>
            <a:r>
              <a:rPr lang="en-US" kern="1200" dirty="0">
                <a:solidFill>
                  <a:schemeClr val="tx1"/>
                </a:solidFill>
                <a:latin typeface="Segoe UI Light" pitchFamily="34" charset="0"/>
                <a:ea typeface="+mn-ea"/>
                <a:cs typeface="+mn-cs"/>
              </a:rPr>
              <a:t>”. Follow the instructions there to copy your file to a new folder on your local computer.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55465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55913"/>
            <a:ext cx="6096000" cy="5902287"/>
          </a:xfrm>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065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610998"/>
            <a:ext cx="6294120" cy="6246563"/>
          </a:xfrm>
        </p:spPr>
        <p:txBody>
          <a:bodyPr/>
          <a:lstStyle/>
          <a:p>
            <a:r>
              <a:rPr lang="en-US" sz="1400" dirty="0"/>
              <a:t>There will be a</a:t>
            </a:r>
            <a:r>
              <a:rPr lang="en-US" sz="1400" baseline="0" dirty="0"/>
              <a:t> general feedback form, but after each module you are asked if you can complete the objectives. If you cannot, let the instructor know.</a:t>
            </a:r>
          </a:p>
          <a:p>
            <a:endParaRPr lang="en-US" sz="1400" dirty="0"/>
          </a:p>
          <a:p>
            <a:r>
              <a:rPr lang="en-US" sz="1400" dirty="0"/>
              <a:t>There are a few things you need prior to coming to class:</a:t>
            </a:r>
          </a:p>
          <a:p>
            <a:endParaRPr lang="en-US" sz="1400" dirty="0"/>
          </a:p>
          <a:p>
            <a:r>
              <a:rPr lang="en-US" sz="1400" dirty="0"/>
              <a:t>• A background in data technologies, such as working with Relational and Non-Relational data processing systems </a:t>
            </a:r>
          </a:p>
          <a:p>
            <a:r>
              <a:rPr lang="en-US" sz="1400" dirty="0"/>
              <a:t>• A general level of predictive and classification Statistics</a:t>
            </a:r>
          </a:p>
          <a:p>
            <a:r>
              <a:rPr lang="en-US" sz="1400" dirty="0"/>
              <a:t>• A general understanding of Machine Learning</a:t>
            </a:r>
          </a:p>
          <a:p>
            <a:r>
              <a:rPr lang="en-US" sz="1400" dirty="0"/>
              <a:t>• A subscription to Microsoft Azure (this may be provided through your company or as part of your invitation)</a:t>
            </a:r>
          </a:p>
          <a:p>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3618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i="1" kern="1200" baseline="0" dirty="0">
                <a:solidFill>
                  <a:schemeClr val="tx1"/>
                </a:solidFill>
              </a:rPr>
              <a:t>Optional, if using your local Windows machine (the Data Science Virtual Machine located in later labs already has these items installed):</a:t>
            </a:r>
          </a:p>
          <a:p>
            <a:pPr marL="0" lvl="0" indent="0">
              <a:buFont typeface="+mj-lt"/>
              <a:buNone/>
              <a:defRPr/>
            </a:pPr>
            <a:endParaRPr lang="en-US" i="1" kern="1200" baseline="0" dirty="0">
              <a:solidFill>
                <a:schemeClr val="tx1"/>
              </a:solidFill>
            </a:endParaRPr>
          </a:p>
          <a:p>
            <a:pPr marL="560162" lvl="1" indent="-342900">
              <a:buFont typeface="+mj-lt"/>
              <a:buAutoNum type="arabicPeriod"/>
              <a:defRPr/>
            </a:pPr>
            <a:r>
              <a:rPr lang="en-US" dirty="0"/>
              <a:t>Install</a:t>
            </a:r>
            <a:r>
              <a:rPr lang="en-US" baseline="0" dirty="0"/>
              <a:t> </a:t>
            </a:r>
            <a:r>
              <a:rPr lang="en-US" dirty="0"/>
              <a:t>Visual Studio 2017 Community</a:t>
            </a:r>
            <a:r>
              <a:rPr lang="en-US" baseline="0" dirty="0"/>
              <a:t> Edition and select the “Data Science” workload: https://www.visualstudio.com/vs/community/ </a:t>
            </a:r>
          </a:p>
          <a:p>
            <a:pPr marL="560162" lvl="1" indent="-342900">
              <a:buFont typeface="+mj-lt"/>
              <a:buAutoNum type="arabicPeriod"/>
              <a:defRPr/>
            </a:pPr>
            <a:r>
              <a:rPr lang="en-US" baseline="0" dirty="0"/>
              <a:t>Install Power BI Desktop: https://powerbi.microsoft.com/en-us/desktop/ </a:t>
            </a:r>
          </a:p>
          <a:p>
            <a:pPr marL="560162" lvl="1" indent="-342900">
              <a:buFont typeface="+mj-lt"/>
              <a:buAutoNum type="arabicPeriod"/>
              <a:defRPr/>
            </a:pPr>
            <a:r>
              <a:rPr lang="en-US" baseline="0" dirty="0"/>
              <a:t>Install the Azure SDK: https://www.visualstudio.com/downloads/ </a:t>
            </a:r>
          </a:p>
          <a:p>
            <a:pPr marL="560162" lvl="1" indent="-342900">
              <a:buFont typeface="+mj-lt"/>
              <a:buAutoNum type="arabicPeriod"/>
              <a:defRPr/>
            </a:pPr>
            <a:r>
              <a:rPr lang="en-US" baseline="0" dirty="0"/>
              <a:t>Install Azure PowerShell: https://www.microsoft.com/web/handlers/webpi.ashx/getinstaller/WindowsAzurePowershellGet.3f.3f.3fnew.appids </a:t>
            </a:r>
          </a:p>
          <a:p>
            <a:pPr marL="560162" lvl="1" indent="-342900">
              <a:buFont typeface="+mj-lt"/>
              <a:buAutoNum type="arabicPeriod"/>
              <a:defRPr/>
            </a:pPr>
            <a:r>
              <a:rPr lang="en-US" baseline="0" dirty="0"/>
              <a:t>Install Azure CLI: https://docs.microsoft.com/en-us/cli/azure/install-azure-cli </a:t>
            </a:r>
          </a:p>
          <a:p>
            <a:pPr marL="560162" lvl="1" indent="-342900">
              <a:buFont typeface="+mj-lt"/>
              <a:buAutoNum type="arabicPeriod"/>
              <a:defRPr/>
            </a:pPr>
            <a:r>
              <a:rPr lang="en-US" baseline="0" dirty="0"/>
              <a:t>Install AZ Copy: https://aka.ms/downloadazcopy </a:t>
            </a:r>
            <a:r>
              <a:rPr lang="en-US" dirty="0"/>
              <a:t>and add it to your PATH variable in Windows</a:t>
            </a:r>
            <a:endParaRPr lang="en-US" baseline="0" dirty="0"/>
          </a:p>
          <a:p>
            <a:pPr marL="560162" lvl="1" indent="-342900">
              <a:buFont typeface="+mj-lt"/>
              <a:buAutoNum type="arabicPeriod"/>
              <a:defRPr/>
            </a:pPr>
            <a:r>
              <a:rPr lang="en-US" baseline="0" dirty="0"/>
              <a:t>Open Visual Studio, add in Extensions and Updates for the Azure Cloud Explorer, the Azure Data Factory, Azure HDInsight and other Business Analytics and AI platform Extensions as instructed.</a:t>
            </a:r>
            <a:endParaRPr lang="en-US" dirty="0"/>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At the</a:t>
            </a:r>
            <a:r>
              <a:rPr lang="en-US" baseline="0" dirty="0"/>
              <a:t> end of this Module, you will:</a:t>
            </a:r>
          </a:p>
          <a:p>
            <a:pPr marL="445862" lvl="1" indent="-228600">
              <a:buFont typeface="+mj-lt"/>
              <a:buAutoNum type="arabicPeriod"/>
            </a:pPr>
            <a:r>
              <a:rPr lang="en-US" baseline="0" dirty="0"/>
              <a:t>Understand the Team Data Science Process</a:t>
            </a:r>
          </a:p>
          <a:p>
            <a:pPr marL="445862" lvl="1" indent="-228600">
              <a:buFont typeface="+mj-lt"/>
              <a:buAutoNum type="arabicPeriod"/>
            </a:pPr>
            <a:r>
              <a:rPr lang="en-US" baseline="0" dirty="0"/>
              <a:t>Understand the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 </a:t>
            </a:r>
            <a:r>
              <a:rPr lang="en-US" baseline="0" dirty="0"/>
              <a:t>Platform</a:t>
            </a:r>
          </a:p>
          <a:p>
            <a:pPr marL="445862" lvl="1" indent="-228600">
              <a:buFont typeface="+mj-lt"/>
              <a:buAutoNum type="arabicPeriod"/>
            </a:pPr>
            <a:r>
              <a:rPr lang="en-US" dirty="0"/>
              <a:t>Understand DevOps for Data Science Projects</a:t>
            </a:r>
            <a:endParaRPr lang="en-US" baseline="0" dirty="0"/>
          </a:p>
          <a:p>
            <a:pPr marL="445862" lvl="1" indent="-228600">
              <a:buFont typeface="+mj-lt"/>
              <a:buAutoNum type="arabicPeriod"/>
            </a:pPr>
            <a:r>
              <a:rPr lang="en-US" baseline="0" dirty="0"/>
              <a:t>Set up and Configure your Development Environments</a:t>
            </a:r>
          </a:p>
          <a:p>
            <a:pPr marL="217262" lvl="1" indent="0">
              <a:buFont typeface="+mj-lt"/>
              <a:buNone/>
            </a:pPr>
            <a:endParaRPr lang="en-US" baseline="0" dirty="0"/>
          </a:p>
          <a:p>
            <a:pPr marL="217262" lvl="1" indent="0">
              <a:buFont typeface="+mj-lt"/>
              <a:buNone/>
            </a:pPr>
            <a:r>
              <a:rPr lang="en-US" baseline="0" dirty="0"/>
              <a:t>We’ll be using this scenario to build out our solution: https://gallery.cortanaintelligence.com/Solution/Anomaly-Detection-in-Real-time-Data-Streams</a:t>
            </a:r>
          </a:p>
          <a:p>
            <a:endParaRPr lang="en-US" sz="12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47868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r>
              <a:rPr lang="en-US" dirty="0"/>
              <a:t>There’s a lot</a:t>
            </a:r>
            <a:r>
              <a:rPr lang="en-US" baseline="0" dirty="0"/>
              <a:t> of information here. You’ll get hands-on experience in class, with a chance to ask an instructor any questions you might have. However, this forms only a small part of learning so many technologies and processes. </a:t>
            </a:r>
          </a:p>
          <a:p>
            <a:endParaRPr lang="en-US" baseline="0" dirty="0"/>
          </a:p>
          <a:p>
            <a:r>
              <a:rPr lang="en-US" baseline="0" dirty="0"/>
              <a:t>The next largest section of your learning is to read each and every reference in the student handouts. Many point to books, websites and entire courses you can take in each topic. You won’t be expected to learn all of them at once – it’s more common to pull out the sections you need when you do a project, and learn about that technology before you implement it. </a:t>
            </a:r>
          </a:p>
          <a:p>
            <a:endParaRPr lang="en-US" baseline="0" dirty="0"/>
          </a:p>
          <a:p>
            <a:r>
              <a:rPr lang="en-US" baseline="0" dirty="0"/>
              <a:t>You’ll learn the most by actually creating and implementing solutions for your customers. You will do a quick design during this course, but that is a small sample of working with the technologies in a hands-on fashion. The good news is that you’ll find everything you need to be successful in this course and these materials.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225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The official documentation for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a:t>
            </a:r>
            <a:r>
              <a:rPr lang="en-US" dirty="0"/>
              <a:t>: https://www.microsoft.com/en-us/server-cloud/cortana-intelligence-suite/</a:t>
            </a:r>
          </a:p>
          <a:p>
            <a:pPr marL="228600" indent="-228600">
              <a:buFont typeface="+mj-lt"/>
              <a:buAutoNum type="arabicPeriod"/>
            </a:pPr>
            <a:r>
              <a:rPr lang="en-US" dirty="0"/>
              <a:t>The Advanced Analytics Learning Portal: http://learnanalytics.microsoft.com/</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493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What you can do with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a:t>
            </a:r>
            <a:r>
              <a:rPr lang="en-US" dirty="0"/>
              <a:t>: https://www.microsoft.com/en-us/server-cloud/cortana-intelligence-suite/why-cortana-intelligence.aspx</a:t>
            </a:r>
          </a:p>
          <a:p>
            <a:pPr marL="228600" indent="-228600">
              <a:buFont typeface="+mj-lt"/>
              <a:buAutoNum type="arabicPeriod"/>
            </a:pPr>
            <a:r>
              <a:rPr lang="en-US" dirty="0"/>
              <a:t>More about the process: https://channel9.msdn.com/Blogs/Seth-Juarez/Understanding-Data-Science-for-building-Predictive-Analytics-Solutions-by-Francesca-Lazzeri</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891067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40940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6024752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1203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7001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12447043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055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4539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1658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583480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56770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0234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88" name="think-cell Slide" r:id="rId8" imgW="383" imgH="384" progId="TCLayout.ActiveDocument.1">
                  <p:embed/>
                </p:oleObj>
              </mc:Choice>
              <mc:Fallback>
                <p:oleObj name="think-cell Slide" r:id="rId8" imgW="383" imgH="384"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40" r:id="rId4"/>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4514306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51"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38227114"/>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7" r:id="rId3"/>
    <p:sldLayoutId id="214748455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6563508"/>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5"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notesSlide" Target="../notesSlides/notesSlide2.xml"/><Relationship Id="rId9" Type="http://schemas.openxmlformats.org/officeDocument/2006/relationships/image" Target="../media/image10.emf"/></Relationships>
</file>

<file path=ppt/slides/_rels/slide20.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wmf"/><Relationship Id="rId7"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2.wmf"/><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215"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0" y="4096004"/>
            <a:ext cx="6788469"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400" b="1" i="0" u="none" strike="noStrike" kern="0" cap="none" spc="0" normalizeH="0" baseline="0" noProof="0" dirty="0">
                <a:ln>
                  <a:noFill/>
                </a:ln>
                <a:solidFill>
                  <a:srgbClr val="0072C6"/>
                </a:solidFill>
                <a:effectLst/>
                <a:uLnTx/>
                <a:uFillTx/>
                <a:latin typeface="Segoe UI Light"/>
                <a:ea typeface="+mn-ea"/>
                <a:cs typeface="+mn-cs"/>
              </a:rPr>
              <a:t>Microsoft Business Analytics and AI </a:t>
            </a:r>
          </a:p>
          <a:p>
            <a:pPr lvl="0" algn="ctr" defTabSz="932520">
              <a:spcBef>
                <a:spcPts val="1224"/>
              </a:spcBef>
              <a:defRPr/>
            </a:pPr>
            <a:r>
              <a:rPr lang="en-US" sz="2800" b="1" kern="0" spc="-102" dirty="0">
                <a:ln w="3175">
                  <a:noFill/>
                </a:ln>
                <a:solidFill>
                  <a:srgbClr val="0072C6"/>
                </a:solidFill>
                <a:latin typeface="Segoe UI Light"/>
              </a:rPr>
              <a:t>Building Solutions with Microsoft Business Analytics and AI – Environment Setup</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CortanaIntelligence.com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750627"/>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1465908970"/>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r>
              <a:rPr lang="en-US" sz="4399" dirty="0">
                <a:solidFill>
                  <a:schemeClr val="tx1">
                    <a:lumMod val="75000"/>
                  </a:schemeClr>
                </a:solidFill>
              </a:rPr>
              <a:t>The Azure</a:t>
            </a:r>
            <a:br>
              <a:rPr lang="en-US" sz="4399" dirty="0">
                <a:solidFill>
                  <a:schemeClr val="tx1">
                    <a:lumMod val="75000"/>
                  </a:schemeClr>
                </a:solidFill>
              </a:rPr>
            </a:br>
            <a:r>
              <a:rPr lang="en-US" sz="4399" dirty="0">
                <a:solidFill>
                  <a:srgbClr val="00B050"/>
                </a:solidFill>
              </a:rPr>
              <a:t>Platform </a:t>
            </a:r>
            <a:r>
              <a:rPr lang="en-US" sz="4399" dirty="0">
                <a:solidFill>
                  <a:schemeClr val="tx1">
                    <a:lumMod val="50000"/>
                  </a:schemeClr>
                </a:solidFill>
              </a:rPr>
              <a:t>for Analytics and AI</a:t>
            </a:r>
          </a:p>
        </p:txBody>
      </p:sp>
      <p:graphicFrame>
        <p:nvGraphicFramePr>
          <p:cNvPr id="3" name="Diagram 2"/>
          <p:cNvGraphicFramePr/>
          <p:nvPr>
            <p:extLst>
              <p:ext uri="{D42A27DB-BD31-4B8C-83A1-F6EECF244321}">
                <p14:modId xmlns:p14="http://schemas.microsoft.com/office/powerpoint/2010/main" val="976436582"/>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0"/>
            <a:ext cx="12436475" cy="844903"/>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487067199"/>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1" y="0"/>
            <a:ext cx="12436475" cy="917575"/>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Account Activation</a:t>
            </a:r>
          </a:p>
          <a:p>
            <a:pPr marL="0" marR="0" lvl="0" indent="0" defTabSz="932293" eaLnBrk="1" fontAlgn="base" latinLnBrk="0" hangingPunct="1">
              <a:lnSpc>
                <a:spcPct val="90000"/>
              </a:lnSpc>
              <a:spcBef>
                <a:spcPct val="0"/>
              </a:spcBef>
              <a:spcAft>
                <a:spcPct val="0"/>
              </a:spcAft>
              <a:buClrTx/>
              <a:buSzTx/>
              <a:buFontTx/>
              <a:buNone/>
              <a:tabLst/>
              <a:defRPr/>
            </a:pPr>
            <a:r>
              <a:rPr lang="en-US" sz="3200" kern="0" dirty="0">
                <a:solidFill>
                  <a:srgbClr val="FFFF00"/>
                </a:solidFill>
                <a:ea typeface="Segoe UI" pitchFamily="34" charset="0"/>
                <a:cs typeface="Segoe UI" pitchFamily="34" charset="0"/>
              </a:rPr>
              <a:t>Resource Groups</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Data Science Virtual</a:t>
            </a:r>
            <a:r>
              <a:rPr kumimoji="0" lang="en-US" sz="3200" b="0" i="0" u="none" strike="noStrike" kern="0" cap="none" spc="0" normalizeH="0" noProof="0" dirty="0">
                <a:ln>
                  <a:noFill/>
                </a:ln>
                <a:solidFill>
                  <a:srgbClr val="FFFF00"/>
                </a:solidFill>
                <a:effectLst/>
                <a:uLnTx/>
                <a:uFillTx/>
                <a:ea typeface="Segoe UI" pitchFamily="34" charset="0"/>
                <a:cs typeface="Segoe UI" pitchFamily="34" charset="0"/>
              </a:rPr>
              <a:t> Machine (DSVM) Setup</a:t>
            </a: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1222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1"/>
            <a:ext cx="12436475" cy="832513"/>
          </a:xfrm>
        </p:spPr>
        <p:txBody>
          <a:bodyPr vert="horz" wrap="square" lIns="146304" tIns="91440" rIns="146304" bIns="91440" rtlCol="0" anchor="t">
            <a:noAutofit/>
          </a:bodyPr>
          <a:lstStyle/>
          <a:p>
            <a:r>
              <a:rPr lang="en-US" dirty="0">
                <a:solidFill>
                  <a:schemeClr val="tx1"/>
                </a:solidFill>
              </a:rPr>
              <a:t>Setting up Your Development Environment</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0886246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12436475" cy="917575"/>
          </a:xfrm>
        </p:spPr>
        <p:txBody>
          <a:bodyPr vert="horz" wrap="square" lIns="146304" tIns="91440" rIns="146304" bIns="91440" rtlCol="0" anchor="t">
            <a:noAutofit/>
          </a:bodyPr>
          <a:lstStyle/>
          <a:p>
            <a:r>
              <a:rPr lang="en-US" dirty="0">
                <a:solidFill>
                  <a:schemeClr val="tx1"/>
                </a:solidFill>
              </a:rPr>
              <a:t>Primary Development Tools:</a:t>
            </a:r>
          </a:p>
        </p:txBody>
      </p:sp>
      <p:sp>
        <p:nvSpPr>
          <p:cNvPr id="3" name="Rectangle 2"/>
          <p:cNvSpPr/>
          <p:nvPr/>
        </p:nvSpPr>
        <p:spPr>
          <a:xfrm>
            <a:off x="1072444" y="1207895"/>
            <a:ext cx="10600248" cy="4832092"/>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The Azure Portal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SDK</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PowerShell and ARM Templates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Data Catalog</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ML Interface</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Visual Studio (and RTVS)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Storage Explorer</a:t>
            </a:r>
          </a:p>
        </p:txBody>
      </p:sp>
    </p:spTree>
    <p:extLst>
      <p:ext uri="{BB962C8B-B14F-4D97-AF65-F5344CB8AC3E}">
        <p14:creationId xmlns:p14="http://schemas.microsoft.com/office/powerpoint/2010/main" val="2390094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890059"/>
          </a:xfrm>
        </p:spPr>
        <p:txBody>
          <a:bodyPr vert="horz" wrap="square" lIns="146304" tIns="91440" rIns="146304" bIns="91440" rtlCol="0" anchor="t">
            <a:noAutofit/>
          </a:bodyPr>
          <a:lstStyle/>
          <a:p>
            <a:r>
              <a:rPr lang="en-US" dirty="0">
                <a:solidFill>
                  <a:schemeClr val="tx1"/>
                </a:solidFill>
              </a:rPr>
              <a:t>Azure Storage for Advanced Analytics</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2413749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436475" cy="788459"/>
          </a:xfrm>
        </p:spPr>
        <p:txBody>
          <a:bodyPr vert="horz" wrap="square" lIns="146304" tIns="91440" rIns="146304" bIns="91440" rtlCol="0" anchor="t">
            <a:noAutofit/>
          </a:bodyPr>
          <a:lstStyle/>
          <a:p>
            <a:r>
              <a:rPr lang="en-US" dirty="0">
                <a:solidFill>
                  <a:schemeClr val="tx1"/>
                </a:solidFill>
              </a:rPr>
              <a:t>Storage Architecture</a:t>
            </a:r>
          </a:p>
        </p:txBody>
      </p:sp>
      <p:pic>
        <p:nvPicPr>
          <p:cNvPr id="2" name="Picture 1"/>
          <p:cNvPicPr>
            <a:picLocks noChangeAspect="1"/>
          </p:cNvPicPr>
          <p:nvPr/>
        </p:nvPicPr>
        <p:blipFill>
          <a:blip r:embed="rId3"/>
          <a:stretch>
            <a:fillRect/>
          </a:stretch>
        </p:blipFill>
        <p:spPr>
          <a:xfrm>
            <a:off x="2630310" y="1307885"/>
            <a:ext cx="8636001" cy="5213334"/>
          </a:xfrm>
          <a:prstGeom prst="rect">
            <a:avLst/>
          </a:prstGeom>
          <a:ln>
            <a:noFill/>
          </a:ln>
          <a:effectLst>
            <a:outerShdw blurRad="292100" dist="139700" dir="2700000" algn="tl" rotWithShape="0">
              <a:srgbClr val="333333">
                <a:alpha val="65000"/>
              </a:srgbClr>
            </a:outerShdw>
          </a:effectLst>
        </p:spPr>
      </p:pic>
      <p:sp>
        <p:nvSpPr>
          <p:cNvPr id="15" name="Left Brace 14"/>
          <p:cNvSpPr/>
          <p:nvPr/>
        </p:nvSpPr>
        <p:spPr>
          <a:xfrm>
            <a:off x="1490133" y="1307885"/>
            <a:ext cx="835378" cy="5308370"/>
          </a:xfrm>
          <a:prstGeom prst="leftBrace">
            <a:avLst/>
          </a:prstGeom>
          <a:ln>
            <a:headEnd type="non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6" name="TextBox 15"/>
          <p:cNvSpPr txBox="1"/>
          <p:nvPr/>
        </p:nvSpPr>
        <p:spPr>
          <a:xfrm rot="16200000">
            <a:off x="-1542541" y="3502445"/>
            <a:ext cx="5132688"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gradFill>
                  <a:gsLst>
                    <a:gs pos="2917">
                      <a:schemeClr val="tx1"/>
                    </a:gs>
                    <a:gs pos="30000">
                      <a:schemeClr val="tx1"/>
                    </a:gs>
                  </a:gsLst>
                  <a:lin ang="5400000" scaled="0"/>
                </a:gradFill>
              </a:rPr>
              <a:t>Azure Account</a:t>
            </a:r>
          </a:p>
        </p:txBody>
      </p:sp>
    </p:spTree>
    <p:extLst>
      <p:ext uri="{BB962C8B-B14F-4D97-AF65-F5344CB8AC3E}">
        <p14:creationId xmlns:p14="http://schemas.microsoft.com/office/powerpoint/2010/main" val="30825509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4098"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0" y="4096004"/>
            <a:ext cx="6788469"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400" b="1" i="0" u="none" strike="noStrike" kern="0" cap="none" spc="0" normalizeH="0" baseline="0" noProof="0" dirty="0">
                <a:ln>
                  <a:noFill/>
                </a:ln>
                <a:solidFill>
                  <a:srgbClr val="0072C6"/>
                </a:solidFill>
                <a:effectLst/>
                <a:uLnTx/>
                <a:uFillTx/>
                <a:latin typeface="Segoe UI Light"/>
                <a:ea typeface="+mn-ea"/>
                <a:cs typeface="+mn-cs"/>
              </a:rPr>
              <a:t>Microsoft Business Analytics and AI </a:t>
            </a:r>
          </a:p>
          <a:p>
            <a:pPr lvl="0" algn="ctr" defTabSz="932520">
              <a:spcBef>
                <a:spcPts val="1224"/>
              </a:spcBef>
              <a:defRPr/>
            </a:pPr>
            <a:r>
              <a:rPr lang="en-US" sz="2800" b="1" kern="0" spc="-102" dirty="0">
                <a:ln w="3175">
                  <a:noFill/>
                </a:ln>
                <a:solidFill>
                  <a:srgbClr val="0072C6"/>
                </a:solidFill>
                <a:latin typeface="Segoe UI Light"/>
              </a:rPr>
              <a:t>Building Solutions – Environment Setup</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lvl="0" algn="ctr" defTabSz="914400">
              <a:lnSpc>
                <a:spcPct val="90000"/>
              </a:lnSpc>
              <a:buSzPct val="90000"/>
              <a:defRPr/>
            </a:pPr>
            <a:r>
              <a:rPr lang="en-US" sz="2400" kern="0" dirty="0">
                <a:solidFill>
                  <a:srgbClr val="00BCF2"/>
                </a:solidFill>
                <a:latin typeface="Segoe UI Light"/>
              </a:rPr>
              <a:t>aka.ms/</a:t>
            </a:r>
            <a:r>
              <a:rPr lang="en-US" sz="2400" kern="0" dirty="0" err="1">
                <a:solidFill>
                  <a:srgbClr val="00BCF2"/>
                </a:solidFill>
                <a:latin typeface="Segoe UI Light"/>
              </a:rPr>
              <a:t>BusinessAnalyticsAndAI</a:t>
            </a:r>
            <a:endParaRPr lang="en-US" sz="2400" kern="0" dirty="0">
              <a:solidFill>
                <a:srgbClr val="00BCF2"/>
              </a:solidFill>
              <a:latin typeface="Segoe UI Light"/>
            </a:endParaRP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30704860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9014"/>
            <a:ext cx="12436475" cy="917575"/>
          </a:xfrm>
        </p:spPr>
        <p:txBody>
          <a:bodyPr vert="horz" wrap="square" lIns="146304" tIns="91440" rIns="146304" bIns="91440" rtlCol="0" anchor="t">
            <a:noAutofit/>
          </a:bodyPr>
          <a:lstStyle/>
          <a:p>
            <a:r>
              <a:rPr lang="en-US" dirty="0">
                <a:solidFill>
                  <a:schemeClr val="tx1"/>
                </a:solidFill>
              </a:rPr>
              <a:t>Storage Scenarios</a:t>
            </a:r>
          </a:p>
        </p:txBody>
      </p:sp>
      <p:grpSp>
        <p:nvGrpSpPr>
          <p:cNvPr id="18" name="Group 17"/>
          <p:cNvGrpSpPr/>
          <p:nvPr/>
        </p:nvGrpSpPr>
        <p:grpSpPr>
          <a:xfrm>
            <a:off x="868717" y="2748706"/>
            <a:ext cx="2058225" cy="2504643"/>
            <a:chOff x="4660" y="2391333"/>
            <a:chExt cx="2704271" cy="2840662"/>
          </a:xfrm>
        </p:grpSpPr>
        <p:pic>
          <p:nvPicPr>
            <p:cNvPr id="77" name="Picture 40"/>
            <p:cNvPicPr>
              <a:picLocks noChangeAspect="1" noChangeArrowheads="1"/>
            </p:cNvPicPr>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4660" y="2391333"/>
              <a:ext cx="1842023" cy="130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469349" y="3064018"/>
              <a:ext cx="1742777" cy="1258670"/>
            </a:xfrm>
            <a:prstGeom prst="rect">
              <a:avLst/>
            </a:prstGeom>
          </p:spPr>
        </p:pic>
        <p:pic>
          <p:nvPicPr>
            <p:cNvPr id="5" name="Picture 4"/>
            <p:cNvPicPr>
              <a:picLocks noChangeAspect="1"/>
            </p:cNvPicPr>
            <p:nvPr/>
          </p:nvPicPr>
          <p:blipFill>
            <a:blip r:embed="rId5"/>
            <a:stretch>
              <a:fillRect/>
            </a:stretch>
          </p:blipFill>
          <p:spPr>
            <a:xfrm>
              <a:off x="885234" y="3180215"/>
              <a:ext cx="1788889" cy="1613195"/>
            </a:xfrm>
            <a:prstGeom prst="rect">
              <a:avLst/>
            </a:prstGeom>
          </p:spPr>
        </p:pic>
        <p:pic>
          <p:nvPicPr>
            <p:cNvPr id="6" name="Picture 5"/>
            <p:cNvPicPr>
              <a:picLocks noChangeAspect="1"/>
            </p:cNvPicPr>
            <p:nvPr/>
          </p:nvPicPr>
          <p:blipFill>
            <a:blip r:embed="rId6"/>
            <a:stretch>
              <a:fillRect/>
            </a:stretch>
          </p:blipFill>
          <p:spPr>
            <a:xfrm>
              <a:off x="1709091" y="3956339"/>
              <a:ext cx="999840" cy="1275656"/>
            </a:xfrm>
            <a:prstGeom prst="rect">
              <a:avLst/>
            </a:prstGeom>
          </p:spPr>
        </p:pic>
      </p:grpSp>
      <p:sp>
        <p:nvSpPr>
          <p:cNvPr id="7" name="Rectangle 6"/>
          <p:cNvSpPr/>
          <p:nvPr/>
        </p:nvSpPr>
        <p:spPr>
          <a:xfrm>
            <a:off x="1449817" y="5183259"/>
            <a:ext cx="1453766"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Blob</a:t>
            </a:r>
            <a:endParaRPr kumimoji="0" lang="en-US" sz="4488" b="0" i="0" u="none" strike="noStrike" kern="0" cap="none" spc="0" normalizeH="0" baseline="0" noProof="0" dirty="0">
              <a:ln>
                <a:noFill/>
              </a:ln>
              <a:solidFill>
                <a:sysClr val="windowText" lastClr="000000"/>
              </a:solidFill>
              <a:effectLst/>
              <a:uLnTx/>
              <a:uFillTx/>
            </a:endParaRPr>
          </a:p>
        </p:txBody>
      </p:sp>
      <p:sp>
        <p:nvSpPr>
          <p:cNvPr id="8" name="Rectangle 7"/>
          <p:cNvSpPr/>
          <p:nvPr/>
        </p:nvSpPr>
        <p:spPr>
          <a:xfrm>
            <a:off x="4194132" y="5146885"/>
            <a:ext cx="1695734"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Table</a:t>
            </a:r>
            <a:endParaRPr kumimoji="0" lang="en-US" sz="4488" b="0" i="0" u="none" strike="noStrike" kern="0" cap="none" spc="0" normalizeH="0" baseline="0" noProof="0" dirty="0">
              <a:ln>
                <a:noFill/>
              </a:ln>
              <a:solidFill>
                <a:sysClr val="windowText" lastClr="000000"/>
              </a:solidFill>
              <a:effectLst/>
              <a:uLnTx/>
              <a:uFillTx/>
            </a:endParaRPr>
          </a:p>
        </p:txBody>
      </p:sp>
      <p:sp>
        <p:nvSpPr>
          <p:cNvPr id="9" name="Rectangle 8"/>
          <p:cNvSpPr/>
          <p:nvPr/>
        </p:nvSpPr>
        <p:spPr>
          <a:xfrm>
            <a:off x="7247064" y="5146885"/>
            <a:ext cx="1976939"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Queue</a:t>
            </a:r>
            <a:endParaRPr kumimoji="0" lang="en-US" sz="4488" b="0" i="0" u="none" strike="noStrike" kern="0" cap="none" spc="0" normalizeH="0" baseline="0" noProof="0" dirty="0">
              <a:ln>
                <a:noFill/>
              </a:ln>
              <a:solidFill>
                <a:sysClr val="windowText" lastClr="000000"/>
              </a:solidFill>
              <a:effectLst/>
              <a:uLnTx/>
              <a:uFillTx/>
            </a:endParaRPr>
          </a:p>
        </p:txBody>
      </p:sp>
      <p:sp>
        <p:nvSpPr>
          <p:cNvPr id="10" name="Rectangle 9"/>
          <p:cNvSpPr/>
          <p:nvPr/>
        </p:nvSpPr>
        <p:spPr>
          <a:xfrm>
            <a:off x="10631193" y="5183259"/>
            <a:ext cx="1144768"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File</a:t>
            </a:r>
            <a:endParaRPr kumimoji="0" lang="en-US" sz="4488"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735653" y="1425341"/>
            <a:ext cx="2358450" cy="1246721"/>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Unstructured data such as media files, logs, binary data, backups</a:t>
            </a:r>
          </a:p>
        </p:txBody>
      </p:sp>
      <p:sp>
        <p:nvSpPr>
          <p:cNvPr id="12" name="TextBox 11"/>
          <p:cNvSpPr txBox="1"/>
          <p:nvPr/>
        </p:nvSpPr>
        <p:spPr>
          <a:xfrm>
            <a:off x="3471702" y="1425341"/>
            <a:ext cx="3076631"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Metadata (e.g. user info), in key-value format, fast and easy to query</a:t>
            </a:r>
          </a:p>
        </p:txBody>
      </p:sp>
      <p:grpSp>
        <p:nvGrpSpPr>
          <p:cNvPr id="16" name="Group 15"/>
          <p:cNvGrpSpPr/>
          <p:nvPr/>
        </p:nvGrpSpPr>
        <p:grpSpPr>
          <a:xfrm>
            <a:off x="3882167" y="3445183"/>
            <a:ext cx="2558292" cy="1602854"/>
            <a:chOff x="3567849" y="2720894"/>
            <a:chExt cx="2558292" cy="1602854"/>
          </a:xfrm>
        </p:grpSpPr>
        <p:sp>
          <p:nvSpPr>
            <p:cNvPr id="13" name="TextBox 12"/>
            <p:cNvSpPr txBox="1"/>
            <p:nvPr/>
          </p:nvSpPr>
          <p:spPr>
            <a:xfrm>
              <a:off x="3968751" y="2855496"/>
              <a:ext cx="1885383" cy="12467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{‘name’: Sue,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‘role’: 'admin’,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‘status’: ‘active’,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‘location’: ‘WA’</a:t>
              </a:r>
            </a:p>
          </p:txBody>
        </p:sp>
        <p:sp>
          <p:nvSpPr>
            <p:cNvPr id="14" name="Left Brace 13"/>
            <p:cNvSpPr/>
            <p:nvPr/>
          </p:nvSpPr>
          <p:spPr>
            <a:xfrm>
              <a:off x="3567849" y="2720894"/>
              <a:ext cx="400902" cy="160285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17" name="Left Brace 16"/>
            <p:cNvSpPr/>
            <p:nvPr/>
          </p:nvSpPr>
          <p:spPr>
            <a:xfrm rot="10800000">
              <a:off x="5725239" y="2720894"/>
              <a:ext cx="400902" cy="160285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15" name="Group 14"/>
          <p:cNvGrpSpPr/>
          <p:nvPr/>
        </p:nvGrpSpPr>
        <p:grpSpPr>
          <a:xfrm>
            <a:off x="7063058" y="3064018"/>
            <a:ext cx="2086091" cy="1955988"/>
            <a:chOff x="7044797" y="2010130"/>
            <a:chExt cx="2086091" cy="1955988"/>
          </a:xfrm>
        </p:grpSpPr>
        <p:pic>
          <p:nvPicPr>
            <p:cNvPr id="19" name="Picture 18"/>
            <p:cNvPicPr>
              <a:picLocks noChangeAspect="1"/>
            </p:cNvPicPr>
            <p:nvPr/>
          </p:nvPicPr>
          <p:blipFill>
            <a:blip r:embed="rId7"/>
            <a:stretch>
              <a:fillRect/>
            </a:stretch>
          </p:blipFill>
          <p:spPr>
            <a:xfrm>
              <a:off x="8388058" y="2010130"/>
              <a:ext cx="658934" cy="853371"/>
            </a:xfrm>
            <a:prstGeom prst="rect">
              <a:avLst/>
            </a:prstGeom>
          </p:spPr>
        </p:pic>
        <p:pic>
          <p:nvPicPr>
            <p:cNvPr id="20" name="Picture 19"/>
            <p:cNvPicPr>
              <a:picLocks noChangeAspect="1"/>
            </p:cNvPicPr>
            <p:nvPr/>
          </p:nvPicPr>
          <p:blipFill>
            <a:blip r:embed="rId8"/>
            <a:stretch>
              <a:fillRect/>
            </a:stretch>
          </p:blipFill>
          <p:spPr>
            <a:xfrm rot="1958372">
              <a:off x="8536765" y="3066272"/>
              <a:ext cx="594123" cy="777757"/>
            </a:xfrm>
            <a:prstGeom prst="rect">
              <a:avLst/>
            </a:prstGeom>
          </p:spPr>
        </p:pic>
        <p:grpSp>
          <p:nvGrpSpPr>
            <p:cNvPr id="60" name="Group 59"/>
            <p:cNvGrpSpPr>
              <a:grpSpLocks noChangeAspect="1"/>
            </p:cNvGrpSpPr>
            <p:nvPr/>
          </p:nvGrpSpPr>
          <p:grpSpPr>
            <a:xfrm>
              <a:off x="7924275" y="2799937"/>
              <a:ext cx="493864" cy="496309"/>
              <a:chOff x="7523163" y="3455988"/>
              <a:chExt cx="320675" cy="322263"/>
            </a:xfrm>
          </p:grpSpPr>
          <p:sp>
            <p:nvSpPr>
              <p:cNvPr id="25" name="Freeform 5"/>
              <p:cNvSpPr>
                <a:spLocks/>
              </p:cNvSpPr>
              <p:nvPr/>
            </p:nvSpPr>
            <p:spPr bwMode="auto">
              <a:xfrm>
                <a:off x="7523163" y="3571875"/>
                <a:ext cx="320675" cy="92075"/>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6" name="Freeform 6"/>
              <p:cNvSpPr>
                <a:spLocks/>
              </p:cNvSpPr>
              <p:nvPr/>
            </p:nvSpPr>
            <p:spPr bwMode="auto">
              <a:xfrm>
                <a:off x="7532688" y="3530600"/>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7" name="Freeform 7"/>
              <p:cNvSpPr>
                <a:spLocks/>
              </p:cNvSpPr>
              <p:nvPr/>
            </p:nvSpPr>
            <p:spPr bwMode="auto">
              <a:xfrm>
                <a:off x="7594600" y="3468688"/>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8" name="Freeform 8"/>
              <p:cNvSpPr>
                <a:spLocks/>
              </p:cNvSpPr>
              <p:nvPr/>
            </p:nvSpPr>
            <p:spPr bwMode="auto">
              <a:xfrm>
                <a:off x="7637463" y="3455988"/>
                <a:ext cx="92075" cy="322263"/>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9" name="Freeform 9"/>
              <p:cNvSpPr>
                <a:spLocks/>
              </p:cNvSpPr>
              <p:nvPr/>
            </p:nvSpPr>
            <p:spPr bwMode="auto">
              <a:xfrm>
                <a:off x="7561263" y="3494088"/>
                <a:ext cx="244475" cy="246063"/>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0" name="Freeform 10"/>
              <p:cNvSpPr>
                <a:spLocks/>
              </p:cNvSpPr>
              <p:nvPr/>
            </p:nvSpPr>
            <p:spPr bwMode="auto">
              <a:xfrm>
                <a:off x="7545388" y="3481388"/>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63" name="Group 62"/>
            <p:cNvGrpSpPr>
              <a:grpSpLocks noChangeAspect="1"/>
            </p:cNvGrpSpPr>
            <p:nvPr/>
          </p:nvGrpSpPr>
          <p:grpSpPr>
            <a:xfrm>
              <a:off x="7431087" y="2768664"/>
              <a:ext cx="493864" cy="496309"/>
              <a:chOff x="6861175" y="3397250"/>
              <a:chExt cx="320675" cy="322263"/>
            </a:xfrm>
          </p:grpSpPr>
          <p:sp>
            <p:nvSpPr>
              <p:cNvPr id="31" name="Freeform 11"/>
              <p:cNvSpPr>
                <a:spLocks/>
              </p:cNvSpPr>
              <p:nvPr/>
            </p:nvSpPr>
            <p:spPr bwMode="auto">
              <a:xfrm>
                <a:off x="6861175" y="3513138"/>
                <a:ext cx="320675" cy="92075"/>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2" name="Freeform 12"/>
              <p:cNvSpPr>
                <a:spLocks/>
              </p:cNvSpPr>
              <p:nvPr/>
            </p:nvSpPr>
            <p:spPr bwMode="auto">
              <a:xfrm>
                <a:off x="6870700" y="3471863"/>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3" name="Freeform 13"/>
              <p:cNvSpPr>
                <a:spLocks/>
              </p:cNvSpPr>
              <p:nvPr/>
            </p:nvSpPr>
            <p:spPr bwMode="auto">
              <a:xfrm>
                <a:off x="6932613" y="3409950"/>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4" name="Freeform 14"/>
              <p:cNvSpPr>
                <a:spLocks/>
              </p:cNvSpPr>
              <p:nvPr/>
            </p:nvSpPr>
            <p:spPr bwMode="auto">
              <a:xfrm>
                <a:off x="6975475" y="3397250"/>
                <a:ext cx="92075" cy="322263"/>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5" name="Freeform 15"/>
              <p:cNvSpPr>
                <a:spLocks/>
              </p:cNvSpPr>
              <p:nvPr/>
            </p:nvSpPr>
            <p:spPr bwMode="auto">
              <a:xfrm>
                <a:off x="6899275" y="3436938"/>
                <a:ext cx="244475" cy="244475"/>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6" name="Freeform 16"/>
              <p:cNvSpPr>
                <a:spLocks/>
              </p:cNvSpPr>
              <p:nvPr/>
            </p:nvSpPr>
            <p:spPr bwMode="auto">
              <a:xfrm>
                <a:off x="6883400" y="3422650"/>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7" name="Freeform 17"/>
              <p:cNvSpPr>
                <a:spLocks/>
              </p:cNvSpPr>
              <p:nvPr/>
            </p:nvSpPr>
            <p:spPr bwMode="auto">
              <a:xfrm>
                <a:off x="6929438" y="3468688"/>
                <a:ext cx="180975" cy="179388"/>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8" name="Freeform 18"/>
              <p:cNvSpPr>
                <a:spLocks noEditPoints="1"/>
              </p:cNvSpPr>
              <p:nvPr/>
            </p:nvSpPr>
            <p:spPr bwMode="auto">
              <a:xfrm>
                <a:off x="6970713" y="3443288"/>
                <a:ext cx="131763" cy="65088"/>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9" name="Freeform 19"/>
              <p:cNvSpPr>
                <a:spLocks/>
              </p:cNvSpPr>
              <p:nvPr/>
            </p:nvSpPr>
            <p:spPr bwMode="auto">
              <a:xfrm>
                <a:off x="6942138" y="3479800"/>
                <a:ext cx="28575" cy="3016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61" name="Group 60"/>
            <p:cNvGrpSpPr>
              <a:grpSpLocks noChangeAspect="1"/>
            </p:cNvGrpSpPr>
            <p:nvPr/>
          </p:nvGrpSpPr>
          <p:grpSpPr>
            <a:xfrm>
              <a:off x="7536284" y="3225322"/>
              <a:ext cx="738351" cy="740796"/>
              <a:chOff x="7050088" y="3657600"/>
              <a:chExt cx="479425" cy="481013"/>
            </a:xfrm>
          </p:grpSpPr>
          <p:sp>
            <p:nvSpPr>
              <p:cNvPr id="40" name="Freeform 20"/>
              <p:cNvSpPr>
                <a:spLocks/>
              </p:cNvSpPr>
              <p:nvPr/>
            </p:nvSpPr>
            <p:spPr bwMode="auto">
              <a:xfrm>
                <a:off x="7050088" y="3854450"/>
                <a:ext cx="479425" cy="87313"/>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1" name="Freeform 21"/>
              <p:cNvSpPr>
                <a:spLocks/>
              </p:cNvSpPr>
              <p:nvPr/>
            </p:nvSpPr>
            <p:spPr bwMode="auto">
              <a:xfrm>
                <a:off x="7085013" y="3744913"/>
                <a:ext cx="409575" cy="306388"/>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2" name="Freeform 22"/>
              <p:cNvSpPr>
                <a:spLocks/>
              </p:cNvSpPr>
              <p:nvPr/>
            </p:nvSpPr>
            <p:spPr bwMode="auto">
              <a:xfrm>
                <a:off x="7207250" y="3663950"/>
                <a:ext cx="165100" cy="468313"/>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3" name="Freeform 23"/>
              <p:cNvSpPr>
                <a:spLocks/>
              </p:cNvSpPr>
              <p:nvPr/>
            </p:nvSpPr>
            <p:spPr bwMode="auto">
              <a:xfrm>
                <a:off x="7169150" y="3673475"/>
                <a:ext cx="241300" cy="4460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4" name="Freeform 24"/>
              <p:cNvSpPr>
                <a:spLocks/>
              </p:cNvSpPr>
              <p:nvPr/>
            </p:nvSpPr>
            <p:spPr bwMode="auto">
              <a:xfrm>
                <a:off x="7067550" y="3778250"/>
                <a:ext cx="444500" cy="239713"/>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5" name="Freeform 25"/>
              <p:cNvSpPr>
                <a:spLocks/>
              </p:cNvSpPr>
              <p:nvPr/>
            </p:nvSpPr>
            <p:spPr bwMode="auto">
              <a:xfrm>
                <a:off x="7054850" y="3813175"/>
                <a:ext cx="469900" cy="1666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6" name="Freeform 26"/>
              <p:cNvSpPr>
                <a:spLocks/>
              </p:cNvSpPr>
              <p:nvPr/>
            </p:nvSpPr>
            <p:spPr bwMode="auto">
              <a:xfrm>
                <a:off x="7135813" y="3690938"/>
                <a:ext cx="307975" cy="41116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7" name="Freeform 27"/>
              <p:cNvSpPr>
                <a:spLocks/>
              </p:cNvSpPr>
              <p:nvPr/>
            </p:nvSpPr>
            <p:spPr bwMode="auto">
              <a:xfrm>
                <a:off x="7245350" y="3657600"/>
                <a:ext cx="88900" cy="481013"/>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8" name="Freeform 28"/>
              <p:cNvSpPr>
                <a:spLocks/>
              </p:cNvSpPr>
              <p:nvPr/>
            </p:nvSpPr>
            <p:spPr bwMode="auto">
              <a:xfrm>
                <a:off x="7107238" y="3714750"/>
                <a:ext cx="365125" cy="365125"/>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9" name="Freeform 29"/>
              <p:cNvSpPr>
                <a:spLocks/>
              </p:cNvSpPr>
              <p:nvPr/>
            </p:nvSpPr>
            <p:spPr bwMode="auto">
              <a:xfrm>
                <a:off x="7059613" y="3665538"/>
                <a:ext cx="460375" cy="46196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62" name="Group 61"/>
            <p:cNvGrpSpPr>
              <a:grpSpLocks noChangeAspect="1"/>
            </p:cNvGrpSpPr>
            <p:nvPr/>
          </p:nvGrpSpPr>
          <p:grpSpPr>
            <a:xfrm>
              <a:off x="7044797" y="3129984"/>
              <a:ext cx="486529" cy="486529"/>
              <a:chOff x="6680200" y="3740150"/>
              <a:chExt cx="315913" cy="315913"/>
            </a:xfrm>
          </p:grpSpPr>
          <p:sp>
            <p:nvSpPr>
              <p:cNvPr id="50" name="Freeform 30"/>
              <p:cNvSpPr>
                <a:spLocks/>
              </p:cNvSpPr>
              <p:nvPr/>
            </p:nvSpPr>
            <p:spPr bwMode="auto">
              <a:xfrm>
                <a:off x="6680200" y="3870325"/>
                <a:ext cx="315913" cy="55563"/>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1" name="Freeform 31"/>
              <p:cNvSpPr>
                <a:spLocks/>
              </p:cNvSpPr>
              <p:nvPr/>
            </p:nvSpPr>
            <p:spPr bwMode="auto">
              <a:xfrm>
                <a:off x="6702425" y="3795713"/>
                <a:ext cx="269875" cy="201613"/>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2" name="Freeform 32"/>
              <p:cNvSpPr>
                <a:spLocks/>
              </p:cNvSpPr>
              <p:nvPr/>
            </p:nvSpPr>
            <p:spPr bwMode="auto">
              <a:xfrm>
                <a:off x="6781800" y="3741738"/>
                <a:ext cx="109538" cy="309563"/>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3" name="Freeform 33"/>
              <p:cNvSpPr>
                <a:spLocks/>
              </p:cNvSpPr>
              <p:nvPr/>
            </p:nvSpPr>
            <p:spPr bwMode="auto">
              <a:xfrm>
                <a:off x="6759575" y="3749675"/>
                <a:ext cx="157163" cy="293688"/>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4" name="Freeform 34"/>
              <p:cNvSpPr>
                <a:spLocks/>
              </p:cNvSpPr>
              <p:nvPr/>
            </p:nvSpPr>
            <p:spPr bwMode="auto">
              <a:xfrm>
                <a:off x="6689725" y="3819525"/>
                <a:ext cx="293688" cy="157163"/>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5" name="Freeform 35"/>
              <p:cNvSpPr>
                <a:spLocks/>
              </p:cNvSpPr>
              <p:nvPr/>
            </p:nvSpPr>
            <p:spPr bwMode="auto">
              <a:xfrm>
                <a:off x="6683375" y="3841750"/>
                <a:ext cx="309563" cy="1095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6" name="Freeform 36"/>
              <p:cNvSpPr>
                <a:spLocks/>
              </p:cNvSpPr>
              <p:nvPr/>
            </p:nvSpPr>
            <p:spPr bwMode="auto">
              <a:xfrm>
                <a:off x="6735763" y="3762375"/>
                <a:ext cx="201613" cy="2714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7" name="Freeform 37"/>
              <p:cNvSpPr>
                <a:spLocks/>
              </p:cNvSpPr>
              <p:nvPr/>
            </p:nvSpPr>
            <p:spPr bwMode="auto">
              <a:xfrm>
                <a:off x="6810375" y="3740150"/>
                <a:ext cx="55563" cy="315913"/>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8" name="Freeform 38"/>
              <p:cNvSpPr>
                <a:spLocks/>
              </p:cNvSpPr>
              <p:nvPr/>
            </p:nvSpPr>
            <p:spPr bwMode="auto">
              <a:xfrm>
                <a:off x="6718300" y="3778250"/>
                <a:ext cx="239713" cy="239713"/>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9" name="Freeform 39"/>
              <p:cNvSpPr>
                <a:spLocks/>
              </p:cNvSpPr>
              <p:nvPr/>
            </p:nvSpPr>
            <p:spPr bwMode="auto">
              <a:xfrm>
                <a:off x="6684963" y="3744913"/>
                <a:ext cx="306388" cy="30321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sp>
        <p:nvSpPr>
          <p:cNvPr id="69" name="TextBox 68"/>
          <p:cNvSpPr txBox="1"/>
          <p:nvPr/>
        </p:nvSpPr>
        <p:spPr>
          <a:xfrm>
            <a:off x="6972789" y="1366271"/>
            <a:ext cx="2867060"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Messaging between components of your application</a:t>
            </a:r>
          </a:p>
        </p:txBody>
      </p:sp>
      <p:grpSp>
        <p:nvGrpSpPr>
          <p:cNvPr id="2" name="Group 1"/>
          <p:cNvGrpSpPr/>
          <p:nvPr/>
        </p:nvGrpSpPr>
        <p:grpSpPr>
          <a:xfrm>
            <a:off x="10884535" y="3780308"/>
            <a:ext cx="638084" cy="1232710"/>
            <a:chOff x="10987652" y="2836591"/>
            <a:chExt cx="638084" cy="1232710"/>
          </a:xfrm>
        </p:grpSpPr>
        <p:pic>
          <p:nvPicPr>
            <p:cNvPr id="70" name="Picture 69"/>
            <p:cNvPicPr>
              <a:picLocks noChangeAspect="1"/>
            </p:cNvPicPr>
            <p:nvPr/>
          </p:nvPicPr>
          <p:blipFill>
            <a:blip r:embed="rId9"/>
            <a:stretch>
              <a:fillRect/>
            </a:stretch>
          </p:blipFill>
          <p:spPr>
            <a:xfrm>
              <a:off x="10987652" y="2836591"/>
              <a:ext cx="171782" cy="766408"/>
            </a:xfrm>
            <a:prstGeom prst="rect">
              <a:avLst/>
            </a:prstGeom>
          </p:spPr>
        </p:pic>
        <p:pic>
          <p:nvPicPr>
            <p:cNvPr id="71" name="Picture 70"/>
            <p:cNvPicPr>
              <a:picLocks noChangeAspect="1"/>
            </p:cNvPicPr>
            <p:nvPr/>
          </p:nvPicPr>
          <p:blipFill>
            <a:blip r:embed="rId9"/>
            <a:stretch>
              <a:fillRect/>
            </a:stretch>
          </p:blipFill>
          <p:spPr>
            <a:xfrm>
              <a:off x="11143086" y="2992025"/>
              <a:ext cx="171782" cy="766408"/>
            </a:xfrm>
            <a:prstGeom prst="rect">
              <a:avLst/>
            </a:prstGeom>
          </p:spPr>
        </p:pic>
        <p:pic>
          <p:nvPicPr>
            <p:cNvPr id="72" name="Picture 71"/>
            <p:cNvPicPr>
              <a:picLocks noChangeAspect="1"/>
            </p:cNvPicPr>
            <p:nvPr/>
          </p:nvPicPr>
          <p:blipFill>
            <a:blip r:embed="rId9"/>
            <a:stretch>
              <a:fillRect/>
            </a:stretch>
          </p:blipFill>
          <p:spPr>
            <a:xfrm>
              <a:off x="11298520" y="3147459"/>
              <a:ext cx="171782" cy="766408"/>
            </a:xfrm>
            <a:prstGeom prst="rect">
              <a:avLst/>
            </a:prstGeom>
          </p:spPr>
        </p:pic>
        <p:pic>
          <p:nvPicPr>
            <p:cNvPr id="73" name="Picture 72"/>
            <p:cNvPicPr>
              <a:picLocks noChangeAspect="1"/>
            </p:cNvPicPr>
            <p:nvPr/>
          </p:nvPicPr>
          <p:blipFill>
            <a:blip r:embed="rId9"/>
            <a:stretch>
              <a:fillRect/>
            </a:stretch>
          </p:blipFill>
          <p:spPr>
            <a:xfrm>
              <a:off x="11453954" y="3302893"/>
              <a:ext cx="171782" cy="766408"/>
            </a:xfrm>
            <a:prstGeom prst="rect">
              <a:avLst/>
            </a:prstGeom>
          </p:spPr>
        </p:pic>
      </p:grpSp>
      <p:sp>
        <p:nvSpPr>
          <p:cNvPr id="76" name="TextBox 75"/>
          <p:cNvSpPr txBox="1"/>
          <p:nvPr/>
        </p:nvSpPr>
        <p:spPr>
          <a:xfrm>
            <a:off x="10065340" y="1371818"/>
            <a:ext cx="2276474" cy="153485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Shared file systems option – when your application is already built to use a SMB protocol</a:t>
            </a:r>
          </a:p>
        </p:txBody>
      </p:sp>
    </p:spTree>
    <p:extLst>
      <p:ext uri="{BB962C8B-B14F-4D97-AF65-F5344CB8AC3E}">
        <p14:creationId xmlns:p14="http://schemas.microsoft.com/office/powerpoint/2010/main" val="16061333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0"/>
            <a:ext cx="12436475" cy="77617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Redundancy and Location</a:t>
            </a:r>
          </a:p>
        </p:txBody>
      </p:sp>
      <p:sp>
        <p:nvSpPr>
          <p:cNvPr id="2" name="Rectangle 1"/>
          <p:cNvSpPr/>
          <p:nvPr/>
        </p:nvSpPr>
        <p:spPr>
          <a:xfrm>
            <a:off x="442015" y="956879"/>
            <a:ext cx="3058633"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LRS: </a:t>
            </a:r>
            <a:r>
              <a:rPr kumimoji="0" lang="en-US" sz="3599" b="0" i="0" u="none" strike="noStrike" kern="0" cap="none" spc="0" normalizeH="0" baseline="0" noProof="0" dirty="0">
                <a:ln>
                  <a:noFill/>
                </a:ln>
                <a:solidFill>
                  <a:sysClr val="windowText" lastClr="000000"/>
                </a:solidFill>
                <a:effectLst/>
                <a:uLnTx/>
                <a:uFillTx/>
              </a:rPr>
              <a:t>3 Copies, 1 Datacenter</a:t>
            </a:r>
          </a:p>
        </p:txBody>
      </p:sp>
      <p:pic>
        <p:nvPicPr>
          <p:cNvPr id="9" name="Picture 8"/>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77536" y="4084621"/>
            <a:ext cx="1700388" cy="1009033"/>
          </a:xfrm>
          <a:prstGeom prst="rect">
            <a:avLst/>
          </a:prstGeom>
        </p:spPr>
      </p:pic>
      <p:grpSp>
        <p:nvGrpSpPr>
          <p:cNvPr id="13" name="Group 12"/>
          <p:cNvGrpSpPr/>
          <p:nvPr/>
        </p:nvGrpSpPr>
        <p:grpSpPr>
          <a:xfrm>
            <a:off x="750441" y="3037495"/>
            <a:ext cx="1354579" cy="1047127"/>
            <a:chOff x="765950" y="1273023"/>
            <a:chExt cx="1354771" cy="1047275"/>
          </a:xfrm>
        </p:grpSpPr>
        <p:pic>
          <p:nvPicPr>
            <p:cNvPr id="10"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Rectangle 13"/>
          <p:cNvSpPr/>
          <p:nvPr/>
        </p:nvSpPr>
        <p:spPr>
          <a:xfrm>
            <a:off x="4483262" y="1109257"/>
            <a:ext cx="3058633"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GRS: </a:t>
            </a:r>
            <a:r>
              <a:rPr kumimoji="0" lang="en-US" sz="3599" b="0" i="0" u="none" strike="noStrike" kern="0" cap="none" spc="0" normalizeH="0" baseline="0" noProof="0" dirty="0">
                <a:ln>
                  <a:noFill/>
                </a:ln>
                <a:solidFill>
                  <a:sysClr val="windowText" lastClr="000000"/>
                </a:solidFill>
                <a:effectLst/>
                <a:uLnTx/>
                <a:uFillTx/>
              </a:rPr>
              <a:t>6 Copies, 2 Datacenters</a:t>
            </a:r>
          </a:p>
        </p:txBody>
      </p:sp>
      <p:pic>
        <p:nvPicPr>
          <p:cNvPr id="15" name="Picture 14"/>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704512" y="4084621"/>
            <a:ext cx="1700388" cy="1009033"/>
          </a:xfrm>
          <a:prstGeom prst="rect">
            <a:avLst/>
          </a:prstGeom>
        </p:spPr>
      </p:pic>
      <p:grpSp>
        <p:nvGrpSpPr>
          <p:cNvPr id="16" name="Group 15"/>
          <p:cNvGrpSpPr/>
          <p:nvPr/>
        </p:nvGrpSpPr>
        <p:grpSpPr>
          <a:xfrm>
            <a:off x="3877418" y="3037495"/>
            <a:ext cx="1354579" cy="1047127"/>
            <a:chOff x="765950" y="1273023"/>
            <a:chExt cx="1354771" cy="1047275"/>
          </a:xfrm>
        </p:grpSpPr>
        <p:pic>
          <p:nvPicPr>
            <p:cNvPr id="17"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 name="Picture 19"/>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843341" y="4084621"/>
            <a:ext cx="1700388" cy="1009033"/>
          </a:xfrm>
          <a:prstGeom prst="rect">
            <a:avLst/>
          </a:prstGeom>
        </p:spPr>
      </p:pic>
      <p:grpSp>
        <p:nvGrpSpPr>
          <p:cNvPr id="21" name="Group 20"/>
          <p:cNvGrpSpPr/>
          <p:nvPr/>
        </p:nvGrpSpPr>
        <p:grpSpPr>
          <a:xfrm>
            <a:off x="6016248" y="3037495"/>
            <a:ext cx="1354579" cy="1047127"/>
            <a:chOff x="765950" y="1273023"/>
            <a:chExt cx="1354771" cy="1047275"/>
          </a:xfrm>
        </p:grpSpPr>
        <p:pic>
          <p:nvPicPr>
            <p:cNvPr id="22"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Right Arrow 25"/>
          <p:cNvSpPr/>
          <p:nvPr/>
        </p:nvSpPr>
        <p:spPr>
          <a:xfrm>
            <a:off x="5404900" y="4589137"/>
            <a:ext cx="436607" cy="1825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8739968" y="1109258"/>
            <a:ext cx="3341030"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ZRS: </a:t>
            </a:r>
            <a:r>
              <a:rPr kumimoji="0" lang="en-US" sz="3599" b="0" i="0" u="none" strike="noStrike" kern="0" cap="none" spc="0" normalizeH="0" baseline="0" noProof="0" dirty="0">
                <a:ln>
                  <a:noFill/>
                </a:ln>
                <a:solidFill>
                  <a:sysClr val="windowText" lastClr="000000"/>
                </a:solidFill>
                <a:effectLst/>
                <a:uLnTx/>
                <a:uFillTx/>
              </a:rPr>
              <a:t>3 Copies, 2-3 Datacenters</a:t>
            </a:r>
          </a:p>
        </p:txBody>
      </p:sp>
      <p:pic>
        <p:nvPicPr>
          <p:cNvPr id="28" name="Picture 27"/>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241781" y="4084621"/>
            <a:ext cx="1700388" cy="1009033"/>
          </a:xfrm>
          <a:prstGeom prst="rect">
            <a:avLst/>
          </a:prstGeom>
        </p:spPr>
      </p:pic>
      <p:pic>
        <p:nvPicPr>
          <p:cNvPr id="30"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8416521" y="3037495"/>
            <a:ext cx="1049822" cy="742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380610" y="4084621"/>
            <a:ext cx="1700388" cy="1009033"/>
          </a:xfrm>
          <a:prstGeom prst="rect">
            <a:avLst/>
          </a:prstGeom>
        </p:spPr>
      </p:pic>
      <p:pic>
        <p:nvPicPr>
          <p:cNvPr id="35"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555350" y="3037495"/>
            <a:ext cx="1049822" cy="742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flipV="1">
            <a:off x="9944004" y="4561846"/>
            <a:ext cx="436607" cy="2098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4" name="Picture 43"/>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10114" y="6165551"/>
            <a:ext cx="1089007" cy="646232"/>
          </a:xfrm>
          <a:prstGeom prst="rect">
            <a:avLst/>
          </a:prstGeom>
        </p:spPr>
      </p:pic>
      <p:pic>
        <p:nvPicPr>
          <p:cNvPr id="46"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917074" y="5490223"/>
            <a:ext cx="708575" cy="4459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ight Arrow 48"/>
          <p:cNvSpPr/>
          <p:nvPr/>
        </p:nvSpPr>
        <p:spPr>
          <a:xfrm rot="1798053" flipV="1">
            <a:off x="9781337" y="5139387"/>
            <a:ext cx="1143110" cy="18652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Right Arrow 30"/>
          <p:cNvSpPr/>
          <p:nvPr/>
        </p:nvSpPr>
        <p:spPr>
          <a:xfrm rot="5400000">
            <a:off x="6150783" y="5424002"/>
            <a:ext cx="863752" cy="20305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6518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6" grpId="0" animBg="1"/>
      <p:bldP spid="27" grpId="0"/>
      <p:bldP spid="38" grpId="0" animBg="1"/>
      <p:bldP spid="49"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78572" y="1414280"/>
            <a:ext cx="9952728" cy="3449866"/>
          </a:xfrm>
        </p:spPr>
        <p:txBody>
          <a:bodyPr/>
          <a:lstStyle/>
          <a:p>
            <a:r>
              <a:rPr lang="en-US" dirty="0"/>
              <a:t>Azure Portal</a:t>
            </a:r>
          </a:p>
          <a:p>
            <a:r>
              <a:rPr lang="en-US" dirty="0"/>
              <a:t>Azure PowerShell</a:t>
            </a:r>
          </a:p>
          <a:p>
            <a:r>
              <a:rPr lang="en-US" dirty="0"/>
              <a:t>Azure Command Line Interface (CLI)</a:t>
            </a:r>
          </a:p>
          <a:p>
            <a:r>
              <a:rPr lang="en-US" dirty="0"/>
              <a:t>Service Management REST API</a:t>
            </a:r>
          </a:p>
          <a:p>
            <a:r>
              <a:rPr lang="en-US" dirty="0"/>
              <a:t>Azure Storage Resource Provider REST API</a:t>
            </a:r>
          </a:p>
        </p:txBody>
      </p:sp>
      <p:sp>
        <p:nvSpPr>
          <p:cNvPr id="5" name="Title 1"/>
          <p:cNvSpPr txBox="1">
            <a:spLocks/>
          </p:cNvSpPr>
          <p:nvPr/>
        </p:nvSpPr>
        <p:spPr>
          <a:xfrm>
            <a:off x="-1" y="0"/>
            <a:ext cx="12436475" cy="859809"/>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effectLst/>
                <a:latin typeface="+mj-lt"/>
                <a:cs typeface="Segoe UI" pitchFamily="34" charset="0"/>
              </a:defRPr>
            </a:lvl1pPr>
          </a:lstStyle>
          <a:p>
            <a:r>
              <a:rPr lang="en-US" dirty="0"/>
              <a:t>Creating and Managing Azure Storage</a:t>
            </a:r>
          </a:p>
        </p:txBody>
      </p:sp>
      <p:pic>
        <p:nvPicPr>
          <p:cNvPr id="6" name="Picture 5"/>
          <p:cNvPicPr>
            <a:picLocks noChangeAspect="1"/>
          </p:cNvPicPr>
          <p:nvPr/>
        </p:nvPicPr>
        <p:blipFill>
          <a:blip r:embed="rId3"/>
          <a:stretch>
            <a:fillRect/>
          </a:stretch>
        </p:blipFill>
        <p:spPr>
          <a:xfrm>
            <a:off x="8407609" y="4582975"/>
            <a:ext cx="3308257" cy="3308257"/>
          </a:xfrm>
          <a:prstGeom prst="rect">
            <a:avLst/>
          </a:prstGeom>
        </p:spPr>
      </p:pic>
    </p:spTree>
    <p:extLst>
      <p:ext uri="{BB962C8B-B14F-4D97-AF65-F5344CB8AC3E}">
        <p14:creationId xmlns:p14="http://schemas.microsoft.com/office/powerpoint/2010/main" val="26307519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Copy and view data on your storage account using AZCOPY</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56345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24702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rgbClr val="FF0000"/>
                </a:solidFill>
              </a:rPr>
              <a:t>http://cisw-foundations.azurewebsites.net/</a:t>
            </a:r>
            <a:endParaRPr lang="en-US" sz="3600" dirty="0">
              <a:solidFill>
                <a:srgbClr val="002864"/>
              </a:solidFill>
            </a:endParaRPr>
          </a:p>
          <a:p>
            <a:pPr>
              <a:spcBef>
                <a:spcPts val="600"/>
              </a:spcBef>
              <a:spcAft>
                <a:spcPts val="600"/>
              </a:spcAft>
            </a:pPr>
            <a:r>
              <a:rPr lang="en-US" sz="3600" dirty="0">
                <a:solidFill>
                  <a:srgbClr val="002864"/>
                </a:solidFill>
              </a:rPr>
              <a:t>Select the “</a:t>
            </a:r>
            <a:r>
              <a:rPr lang="en-US" sz="3600" dirty="0">
                <a:solidFill>
                  <a:srgbClr val="FF0000"/>
                </a:solidFill>
              </a:rPr>
              <a:t>CISW002 - Building Solutions with Microsoft Business Analytics and AI</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0"/>
            <a:ext cx="14616752" cy="750627"/>
          </a:xfrm>
        </p:spPr>
        <p:txBody>
          <a:bodyPr/>
          <a:lstStyle/>
          <a:p>
            <a:r>
              <a:rPr lang="en-US" dirty="0">
                <a:solidFill>
                  <a:schemeClr val="tx1"/>
                </a:solidFill>
              </a:rPr>
              <a:t>Introduction</a:t>
            </a:r>
          </a:p>
        </p:txBody>
      </p:sp>
      <p:sp>
        <p:nvSpPr>
          <p:cNvPr id="3" name="Text Placeholder 2"/>
          <p:cNvSpPr>
            <a:spLocks noGrp="1"/>
          </p:cNvSpPr>
          <p:nvPr>
            <p:ph sz="quarter" idx="4294967295"/>
          </p:nvPr>
        </p:nvSpPr>
        <p:spPr>
          <a:xfrm>
            <a:off x="0" y="1382713"/>
            <a:ext cx="5037138" cy="3791807"/>
          </a:xfrm>
        </p:spPr>
        <p:txBody>
          <a:bodyPr/>
          <a:lstStyle/>
          <a:p>
            <a:pPr>
              <a:spcBef>
                <a:spcPts val="600"/>
              </a:spcBef>
              <a:spcAft>
                <a:spcPts val="600"/>
              </a:spcAft>
            </a:pPr>
            <a:r>
              <a:rPr lang="en-US" sz="3600" dirty="0">
                <a:solidFill>
                  <a:srgbClr val="002864"/>
                </a:solidFill>
              </a:rPr>
              <a:t>Class hours</a:t>
            </a:r>
          </a:p>
          <a:p>
            <a:pPr>
              <a:spcBef>
                <a:spcPts val="600"/>
              </a:spcBef>
              <a:spcAft>
                <a:spcPts val="600"/>
              </a:spcAft>
            </a:pPr>
            <a:r>
              <a:rPr lang="en-US" sz="3600" dirty="0">
                <a:solidFill>
                  <a:srgbClr val="002864"/>
                </a:solidFill>
              </a:rPr>
              <a:t>Facilities</a:t>
            </a:r>
          </a:p>
          <a:p>
            <a:pPr>
              <a:spcBef>
                <a:spcPts val="600"/>
              </a:spcBef>
              <a:spcAft>
                <a:spcPts val="600"/>
              </a:spcAft>
            </a:pPr>
            <a:r>
              <a:rPr lang="en-US" sz="3600" dirty="0">
                <a:solidFill>
                  <a:srgbClr val="002864"/>
                </a:solidFill>
              </a:rPr>
              <a:t>Internet and Azure Access</a:t>
            </a:r>
          </a:p>
          <a:p>
            <a:pPr>
              <a:spcBef>
                <a:spcPts val="600"/>
              </a:spcBef>
              <a:spcAft>
                <a:spcPts val="600"/>
              </a:spcAft>
            </a:pPr>
            <a:r>
              <a:rPr lang="en-US" sz="3600" dirty="0">
                <a:solidFill>
                  <a:srgbClr val="002864"/>
                </a:solidFill>
              </a:rPr>
              <a:t>Labs</a:t>
            </a:r>
          </a:p>
          <a:p>
            <a:pPr>
              <a:spcBef>
                <a:spcPts val="600"/>
              </a:spcBef>
              <a:spcAft>
                <a:spcPts val="600"/>
              </a:spcAft>
            </a:pPr>
            <a:r>
              <a:rPr lang="en-US" sz="3600" dirty="0">
                <a:solidFill>
                  <a:srgbClr val="002864"/>
                </a:solidFill>
              </a:rPr>
              <a:t>Feedback </a:t>
            </a:r>
          </a:p>
        </p:txBody>
      </p:sp>
    </p:spTree>
    <p:extLst>
      <p:ext uri="{BB962C8B-B14F-4D97-AF65-F5344CB8AC3E}">
        <p14:creationId xmlns:p14="http://schemas.microsoft.com/office/powerpoint/2010/main" val="67641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8704" y="1671624"/>
            <a:ext cx="7514284" cy="45089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Understand the Team Data Science Process</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Understand the Microsoft Business Analytics and AI Platform</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lang="en-US" sz="3200" dirty="0">
                <a:solidFill>
                  <a:srgbClr val="00B050"/>
                </a:solidFill>
                <a:latin typeface="Segoe UI Light"/>
              </a:rPr>
              <a:t>Understand DevOps for Data Science Projects</a:t>
            </a:r>
            <a:endParaRPr kumimoji="0" lang="en-US" sz="3200" b="0" i="0" u="none" strike="noStrike" kern="1200" cap="none" spc="0" normalizeH="0" baseline="0" noProof="0" dirty="0">
              <a:ln>
                <a:noFill/>
              </a:ln>
              <a:solidFill>
                <a:srgbClr val="00B050"/>
              </a:solidFill>
              <a:effectLst/>
              <a:uLnTx/>
              <a:uFillTx/>
              <a:latin typeface="Segoe UI Light"/>
              <a:ea typeface="+mn-ea"/>
              <a:cs typeface="+mn-cs"/>
            </a:endParaRP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Set up and Configure your Development Environments</a:t>
            </a: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3407741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439937" y="6606832"/>
            <a:ext cx="777278" cy="38769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AADACFB-7C71-4E89-89D2-7BBA40B7BFA9}" type="slidenum">
              <a:rPr kumimoji="0" lang="en-US" sz="1800" b="0" i="0" u="none" strike="noStrike" kern="0" cap="none" spc="0" normalizeH="0" baseline="0" noProof="0" smtClean="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rgbClr val="505050"/>
              </a:solidFill>
              <a:effectLst/>
              <a:uLnTx/>
              <a:uFillTx/>
            </a:endParaRPr>
          </a:p>
        </p:txBody>
      </p:sp>
      <p:pic>
        <p:nvPicPr>
          <p:cNvPr id="3" name="Picture 2"/>
          <p:cNvPicPr>
            <a:picLocks noChangeAspect="1"/>
          </p:cNvPicPr>
          <p:nvPr/>
        </p:nvPicPr>
        <p:blipFill>
          <a:blip r:embed="rId3"/>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2">
                    <a:lumMod val="75000"/>
                    <a:lumOff val="25000"/>
                  </a:schemeClr>
                </a:solidFill>
                <a:effectLst/>
                <a:uLnTx/>
                <a:uFillTx/>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B050"/>
                </a:solidFill>
                <a:effectLst/>
                <a:uLnTx/>
                <a:uFillTx/>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1202437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1162594"/>
          </a:xfrm>
        </p:spPr>
        <p:txBody>
          <a:bodyPr vert="horz" wrap="square" lIns="146304" tIns="91440" rIns="146304" bIns="91440" rtlCol="0" anchor="t">
            <a:noAutofit/>
          </a:bodyPr>
          <a:lstStyle/>
          <a:p>
            <a:r>
              <a:rPr lang="en-US" dirty="0">
                <a:solidFill>
                  <a:schemeClr val="tx1"/>
                </a:solidFill>
              </a:rPr>
              <a:t>Understanding Microsoft Business Analytics &amp; AI</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0425665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12436475" cy="846161"/>
          </a:xfrm>
        </p:spPr>
        <p:txBody>
          <a:bodyPr vert="horz" wrap="square" lIns="146304" tIns="91440" rIns="146304" bIns="91440" rtlCol="0" anchor="t">
            <a:noAutofit/>
          </a:bodyPr>
          <a:lstStyle/>
          <a:p>
            <a:r>
              <a:rPr lang="en-US" dirty="0">
                <a:solidFill>
                  <a:schemeClr val="tx1"/>
                </a:solidFill>
              </a:rPr>
              <a:t>Microsoft Business Analytics and AI in a Sentence:</a:t>
            </a:r>
          </a:p>
        </p:txBody>
      </p:sp>
      <p:sp>
        <p:nvSpPr>
          <p:cNvPr id="3" name="Rectangle 2"/>
          <p:cNvSpPr/>
          <p:nvPr/>
        </p:nvSpPr>
        <p:spPr>
          <a:xfrm>
            <a:off x="1354667" y="2258774"/>
            <a:ext cx="9919688" cy="3046988"/>
          </a:xfrm>
          <a:prstGeom prst="rect">
            <a:avLst/>
          </a:prstGeom>
        </p:spPr>
        <p:txBody>
          <a:bodyPr wrap="square">
            <a:spAutoFit/>
          </a:bodyPr>
          <a:lstStyle/>
          <a:p>
            <a:pPr lvl="0" defTabSz="914400">
              <a:defRPr/>
            </a:pPr>
            <a:r>
              <a:rPr lang="en-US" sz="4800" kern="0" dirty="0">
                <a:solidFill>
                  <a:srgbClr val="002864"/>
                </a:solidFill>
                <a:cs typeface="Times New Roman" panose="02020603050405020304" pitchFamily="18" charset="0"/>
              </a:rPr>
              <a:t>Microsoft Business Analytics and AI </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is a </a:t>
            </a:r>
            <a:r>
              <a:rPr kumimoji="0" lang="en-US" sz="4800" b="0" i="0" u="none" strike="noStrike" kern="0" cap="none" spc="0" normalizeH="0" baseline="0" noProof="0" dirty="0">
                <a:ln>
                  <a:noFill/>
                </a:ln>
                <a:solidFill>
                  <a:srgbClr val="00B050"/>
                </a:solidFill>
                <a:effectLst/>
                <a:uLnTx/>
                <a:uFillTx/>
                <a:cs typeface="Times New Roman" panose="02020603050405020304" pitchFamily="18" charset="0"/>
              </a:rPr>
              <a:t>Platform</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 and a </a:t>
            </a:r>
            <a:r>
              <a:rPr kumimoji="0" lang="en-US" sz="4800" b="0" i="0" u="none" strike="noStrike" kern="0" cap="none" spc="0" normalizeH="0" baseline="0" noProof="0" dirty="0">
                <a:ln>
                  <a:noFill/>
                </a:ln>
                <a:solidFill>
                  <a:srgbClr val="00B050"/>
                </a:solidFill>
                <a:effectLst/>
                <a:uLnTx/>
                <a:uFillTx/>
                <a:cs typeface="Times New Roman" panose="02020603050405020304" pitchFamily="18" charset="0"/>
              </a:rPr>
              <a:t>Process</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 to perform advanced analytics from start to finish</a:t>
            </a:r>
            <a:endParaRPr kumimoji="0" lang="en-US" sz="48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4453186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2942</Words>
  <Application>Microsoft Office PowerPoint</Application>
  <PresentationFormat>Custom</PresentationFormat>
  <Paragraphs>339</Paragraphs>
  <Slides>24</Slides>
  <Notes>24</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24</vt:i4>
      </vt:variant>
    </vt:vector>
  </HeadingPairs>
  <TitlesOfParts>
    <vt:vector size="37" baseType="lpstr">
      <vt:lpstr>MS PGothic</vt:lpstr>
      <vt:lpstr>SimSun</vt:lpstr>
      <vt:lpstr>Arial</vt:lpstr>
      <vt:lpstr>Calibri</vt:lpstr>
      <vt:lpstr>Segoe UI</vt:lpstr>
      <vt:lpstr>Segoe UI Light</vt:lpstr>
      <vt:lpstr>Times New Roman</vt:lpstr>
      <vt:lpstr>Wingdings</vt:lpstr>
      <vt:lpstr>FY15 Enterprise identity theme</vt:lpstr>
      <vt:lpstr>1_WHITE TEMPLATE</vt:lpstr>
      <vt:lpstr>2_WHITE TEMPLATE</vt:lpstr>
      <vt:lpstr>3_WHITE TEMPLATE</vt:lpstr>
      <vt:lpstr>think-cell Slide</vt:lpstr>
      <vt:lpstr>PowerPoint Presentation</vt:lpstr>
      <vt:lpstr>PowerPoint Presentation</vt:lpstr>
      <vt:lpstr>Welcome!</vt:lpstr>
      <vt:lpstr>Introduction</vt:lpstr>
      <vt:lpstr>Lab:</vt:lpstr>
      <vt:lpstr>PowerPoint Presentation</vt:lpstr>
      <vt:lpstr>PowerPoint Presentation</vt:lpstr>
      <vt:lpstr>Understanding Microsoft Business Analytics &amp; AI</vt:lpstr>
      <vt:lpstr>Microsoft Business Analytics and AI in a Sentence:</vt:lpstr>
      <vt:lpstr>The Data Science Process and Platform</vt:lpstr>
      <vt:lpstr>The Team Data Science Process </vt:lpstr>
      <vt:lpstr>The Azure Platform for Analytics and AI</vt:lpstr>
      <vt:lpstr>DevOps for Data Science</vt:lpstr>
      <vt:lpstr>Azure DevOps for Advanced Analytics</vt:lpstr>
      <vt:lpstr>Lab:</vt:lpstr>
      <vt:lpstr>Setting up Your Development Environment</vt:lpstr>
      <vt:lpstr>Primary Development Tools:</vt:lpstr>
      <vt:lpstr>Azure Storage for Advanced Analytics</vt:lpstr>
      <vt:lpstr>Storage Architecture</vt:lpstr>
      <vt:lpstr>Storage Scenarios</vt:lpstr>
      <vt:lpstr>PowerPoint Presentation</vt:lpstr>
      <vt:lpstr>PowerPoint Presentation</vt:lpstr>
      <vt:lpstr>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2016-11-27T02:00:30Z</dcterms:created>
  <dcterms:modified xsi:type="dcterms:W3CDTF">2017-09-08T21:07:44Z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bwoody@microsoft.com</vt:lpwstr>
  </property>
  <property fmtid="{D5CDD505-2E9C-101B-9397-08002B2CF9AE}" pid="6" name="MSIP_Label_f42aa342-8706-4288-bd11-ebb85995028c_SetDate">
    <vt:lpwstr>2017-05-23T07:39:08.5175870-04:00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